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Broadway" panose="04040905080B02020502" pitchFamily="82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entury Gothic Paneuropean" panose="020B0604020202020204" charset="0"/>
      <p:regular r:id="rId31"/>
    </p:embeddedFont>
    <p:embeddedFont>
      <p:font typeface="Century Gothic Paneuropean Bold" panose="020B0604020202020204" charset="0"/>
      <p:regular r:id="rId32"/>
    </p:embeddedFont>
    <p:embeddedFont>
      <p:font typeface="Open Sans Bold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144" y="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y Peacock" userId="f577cfc6511ba8ec" providerId="LiveId" clId="{EFAAE73B-BAD3-4902-9587-5431E8BB451C}"/>
    <pc:docChg chg="modSld">
      <pc:chgData name="Kirsty Peacock" userId="f577cfc6511ba8ec" providerId="LiveId" clId="{EFAAE73B-BAD3-4902-9587-5431E8BB451C}" dt="2023-08-22T14:41:38.018" v="1" actId="1582"/>
      <pc:docMkLst>
        <pc:docMk/>
      </pc:docMkLst>
      <pc:sldChg chg="modSp mod">
        <pc:chgData name="Kirsty Peacock" userId="f577cfc6511ba8ec" providerId="LiveId" clId="{EFAAE73B-BAD3-4902-9587-5431E8BB451C}" dt="2023-08-22T14:41:23.783" v="0" actId="1582"/>
        <pc:sldMkLst>
          <pc:docMk/>
          <pc:sldMk cId="0" sldId="256"/>
        </pc:sldMkLst>
        <pc:spChg chg="mod">
          <ac:chgData name="Kirsty Peacock" userId="f577cfc6511ba8ec" providerId="LiveId" clId="{EFAAE73B-BAD3-4902-9587-5431E8BB451C}" dt="2023-08-22T14:41:23.783" v="0" actId="1582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Kirsty Peacock" userId="f577cfc6511ba8ec" providerId="LiveId" clId="{EFAAE73B-BAD3-4902-9587-5431E8BB451C}" dt="2023-08-22T14:41:38.018" v="1" actId="1582"/>
        <pc:sldMkLst>
          <pc:docMk/>
          <pc:sldMk cId="0" sldId="257"/>
        </pc:sldMkLst>
        <pc:spChg chg="mod">
          <ac:chgData name="Kirsty Peacock" userId="f577cfc6511ba8ec" providerId="LiveId" clId="{EFAAE73B-BAD3-4902-9587-5431E8BB451C}" dt="2023-08-22T14:41:38.018" v="1" actId="1582"/>
          <ac:spMkLst>
            <pc:docMk/>
            <pc:sldMk cId="0" sldId="257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22.08.2023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Aim: For pupils to consider how they process information to collect specific items.  Links to lesson aim of skinning and scanning.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Take from AQA November 2018 examination paper.</a:t>
            </a:r>
          </a:p>
          <a:p>
            <a:r>
              <a:rPr lang="en-US"/>
              <a:t>Extract: A Sound of Thunder by Ray Bradbury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Take from AQA November 2018 examination paper.</a:t>
            </a:r>
          </a:p>
          <a:p>
            <a:r>
              <a:rPr lang="en-US"/>
              <a:t>Extract: A Sound of Thunder by Ray Bradbury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Teachers might set this as an individual task or model it.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Possible responses:</a:t>
            </a:r>
          </a:p>
          <a:p>
            <a:r>
              <a:rPr lang="en-US"/>
              <a:t>The jungle was high </a:t>
            </a:r>
          </a:p>
          <a:p>
            <a:r>
              <a:rPr lang="en-US"/>
              <a:t>There were tall trees </a:t>
            </a:r>
          </a:p>
          <a:p>
            <a:r>
              <a:rPr lang="en-US"/>
              <a:t>The jungle was broad </a:t>
            </a:r>
          </a:p>
          <a:p>
            <a:r>
              <a:rPr lang="en-US"/>
              <a:t>The jungle was wide </a:t>
            </a:r>
          </a:p>
          <a:p>
            <a:r>
              <a:rPr lang="en-US"/>
              <a:t>The jungle was big </a:t>
            </a:r>
          </a:p>
          <a:p>
            <a:r>
              <a:rPr lang="en-US"/>
              <a:t>Musical sounds filled the sky </a:t>
            </a:r>
          </a:p>
          <a:p>
            <a:r>
              <a:rPr lang="en-US"/>
              <a:t>The sound of flying tents/ pterodactyls filled the sky </a:t>
            </a:r>
          </a:p>
          <a:p>
            <a:r>
              <a:rPr lang="en-US"/>
              <a:t>It was noisy/ loud Pterodactyls soared in the air </a:t>
            </a:r>
          </a:p>
          <a:p>
            <a:r>
              <a:rPr lang="en-US"/>
              <a:t>There were pterodactyls </a:t>
            </a:r>
          </a:p>
          <a:p>
            <a:r>
              <a:rPr lang="en-US"/>
              <a:t>It was misty in the jungle </a:t>
            </a:r>
          </a:p>
          <a:p>
            <a:r>
              <a:rPr lang="en-US"/>
              <a:t>The jungle was full of twitterings </a:t>
            </a:r>
          </a:p>
          <a:p>
            <a:r>
              <a:rPr lang="en-US"/>
              <a:t>The jungle was full of (peaceful/ natural) noises/ The jungle was peaceful </a:t>
            </a:r>
          </a:p>
          <a:p>
            <a:r>
              <a:rPr lang="en-US"/>
              <a:t>The jungle was full of rustling </a:t>
            </a:r>
          </a:p>
          <a:p>
            <a:r>
              <a:rPr lang="en-US"/>
              <a:t>The jungle was full of murmurs </a:t>
            </a:r>
          </a:p>
          <a:p>
            <a:r>
              <a:rPr lang="en-US"/>
              <a:t>The jungle was full of sighs </a:t>
            </a:r>
          </a:p>
          <a:p>
            <a:r>
              <a:rPr lang="en-US"/>
              <a:t>There is a dinosaur/ Tyrannosaurus Rex There are dinosaurs </a:t>
            </a:r>
          </a:p>
          <a:p>
            <a:r>
              <a:rPr lang="en-US"/>
              <a:t>The jungle was prehistoric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Take from AQA November 2019 examination paper.</a:t>
            </a:r>
          </a:p>
          <a:p>
            <a:r>
              <a:rPr lang="en-US"/>
              <a:t>Extract: The Silent Land by Graham Joyce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Teachers might set this as an individual task or model it.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Teachers might set this as an individual task or model it.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Depending on the ability of the group, the tier 2 words can be amended.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Aim: For pupils to consider how they process information to collect specific items.  Links to lesson aim of skinning and scanning.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Depending on the ability of the group, the tier 2 words can be amended.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Taken from Oliver Twist Penguin Classics, revised ed. edition (27 Mar. 2003)  Philip Horne introduction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Taken from Newsround: https://www.bbc.co.uk/newsround/65276782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Taken from Newsround: https://www.bbc.co.uk/newsround/65276782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811969" y="147879"/>
            <a:ext cx="5091273" cy="8951227"/>
            <a:chOff x="0" y="0"/>
            <a:chExt cx="1340911" cy="2357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0911" cy="2357525"/>
            </a:xfrm>
            <a:custGeom>
              <a:avLst/>
              <a:gdLst/>
              <a:ahLst/>
              <a:cxnLst/>
              <a:rect l="l" t="t" r="r" b="b"/>
              <a:pathLst>
                <a:path w="1340911" h="2357525">
                  <a:moveTo>
                    <a:pt x="77552" y="0"/>
                  </a:moveTo>
                  <a:lnTo>
                    <a:pt x="1263360" y="0"/>
                  </a:lnTo>
                  <a:cubicBezTo>
                    <a:pt x="1283928" y="0"/>
                    <a:pt x="1303653" y="8171"/>
                    <a:pt x="1318197" y="22714"/>
                  </a:cubicBezTo>
                  <a:cubicBezTo>
                    <a:pt x="1332741" y="37258"/>
                    <a:pt x="1340911" y="56984"/>
                    <a:pt x="1340911" y="77552"/>
                  </a:cubicBezTo>
                  <a:lnTo>
                    <a:pt x="1340911" y="2279973"/>
                  </a:lnTo>
                  <a:cubicBezTo>
                    <a:pt x="1340911" y="2300541"/>
                    <a:pt x="1332741" y="2320267"/>
                    <a:pt x="1318197" y="2334810"/>
                  </a:cubicBezTo>
                  <a:cubicBezTo>
                    <a:pt x="1303653" y="2349354"/>
                    <a:pt x="1283928" y="2357525"/>
                    <a:pt x="1263360" y="2357525"/>
                  </a:cubicBezTo>
                  <a:lnTo>
                    <a:pt x="77552" y="2357525"/>
                  </a:lnTo>
                  <a:cubicBezTo>
                    <a:pt x="34721" y="2357525"/>
                    <a:pt x="0" y="2322804"/>
                    <a:pt x="0" y="2279973"/>
                  </a:cubicBezTo>
                  <a:lnTo>
                    <a:pt x="0" y="77552"/>
                  </a:lnTo>
                  <a:cubicBezTo>
                    <a:pt x="0" y="34721"/>
                    <a:pt x="34721" y="0"/>
                    <a:pt x="77552" y="0"/>
                  </a:cubicBezTo>
                  <a:close/>
                </a:path>
              </a:pathLst>
            </a:custGeom>
            <a:solidFill>
              <a:srgbClr val="F034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475434"/>
            <a:ext cx="11415558" cy="8614505"/>
          </a:xfrm>
          <a:custGeom>
            <a:avLst/>
            <a:gdLst/>
            <a:ahLst/>
            <a:cxnLst/>
            <a:rect l="l" t="t" r="r" b="b"/>
            <a:pathLst>
              <a:path w="11415558" h="8614505">
                <a:moveTo>
                  <a:pt x="0" y="0"/>
                </a:moveTo>
                <a:lnTo>
                  <a:pt x="11415558" y="0"/>
                </a:lnTo>
                <a:lnTo>
                  <a:pt x="11415558" y="8614505"/>
                </a:lnTo>
                <a:lnTo>
                  <a:pt x="0" y="86145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622" r="-23622"/>
            </a:stretch>
          </a:blipFill>
          <a:ln w="381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5827336" y="9509749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093259" y="546792"/>
            <a:ext cx="4528694" cy="807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4436" spc="-173">
                <a:solidFill>
                  <a:srgbClr val="141E2B"/>
                </a:solidFill>
                <a:latin typeface="Broadway"/>
              </a:rPr>
              <a:t>Entrance task</a:t>
            </a:r>
          </a:p>
          <a:p>
            <a:pPr algn="ctr">
              <a:lnSpc>
                <a:spcPts val="5324"/>
              </a:lnSpc>
            </a:pPr>
            <a:endParaRPr lang="en-US" sz="4436" spc="-173">
              <a:solidFill>
                <a:srgbClr val="141E2B"/>
              </a:solidFill>
              <a:latin typeface="Broadway"/>
            </a:endParaRPr>
          </a:p>
          <a:p>
            <a:pPr algn="ctr">
              <a:lnSpc>
                <a:spcPts val="5324"/>
              </a:lnSpc>
            </a:pPr>
            <a:r>
              <a:rPr lang="en-US" sz="4436" spc="-173">
                <a:solidFill>
                  <a:srgbClr val="141E2B"/>
                </a:solidFill>
                <a:latin typeface="Century Gothic Paneuropean"/>
              </a:rPr>
              <a:t>Can you spot the following in the picture?</a:t>
            </a:r>
          </a:p>
          <a:p>
            <a:pPr algn="ctr">
              <a:lnSpc>
                <a:spcPts val="5324"/>
              </a:lnSpc>
            </a:pPr>
            <a:endParaRPr lang="en-US" sz="4436" spc="-173">
              <a:solidFill>
                <a:srgbClr val="141E2B"/>
              </a:solidFill>
              <a:latin typeface="Century Gothic Paneuropean"/>
            </a:endParaRPr>
          </a:p>
          <a:p>
            <a:pPr algn="ctr">
              <a:lnSpc>
                <a:spcPts val="5324"/>
              </a:lnSpc>
            </a:pPr>
            <a:r>
              <a:rPr lang="en-US" sz="4436" spc="-173">
                <a:solidFill>
                  <a:srgbClr val="141E2B"/>
                </a:solidFill>
                <a:latin typeface="Century Gothic Paneuropean"/>
              </a:rPr>
              <a:t>A truck?</a:t>
            </a:r>
          </a:p>
          <a:p>
            <a:pPr algn="ctr">
              <a:lnSpc>
                <a:spcPts val="5324"/>
              </a:lnSpc>
            </a:pPr>
            <a:r>
              <a:rPr lang="en-US" sz="4436" spc="-173">
                <a:solidFill>
                  <a:srgbClr val="141E2B"/>
                </a:solidFill>
                <a:latin typeface="Century Gothic Paneuropean"/>
              </a:rPr>
              <a:t>Someone swimming?</a:t>
            </a:r>
          </a:p>
          <a:p>
            <a:pPr algn="ctr">
              <a:lnSpc>
                <a:spcPts val="5324"/>
              </a:lnSpc>
            </a:pPr>
            <a:r>
              <a:rPr lang="en-US" sz="4436" spc="-173">
                <a:solidFill>
                  <a:srgbClr val="141E2B"/>
                </a:solidFill>
                <a:latin typeface="Century Gothic Paneuropean"/>
              </a:rPr>
              <a:t>A yellow windbreaker?</a:t>
            </a:r>
          </a:p>
          <a:p>
            <a:pPr algn="ctr">
              <a:lnSpc>
                <a:spcPts val="5324"/>
              </a:lnSpc>
              <a:spcBef>
                <a:spcPct val="0"/>
              </a:spcBef>
            </a:pPr>
            <a:endParaRPr lang="en-US" sz="4436" spc="-173">
              <a:solidFill>
                <a:srgbClr val="141E2B"/>
              </a:solidFill>
              <a:latin typeface="Century Gothic Paneurope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2876" y="765665"/>
            <a:ext cx="17067792" cy="1731688"/>
            <a:chOff x="0" y="0"/>
            <a:chExt cx="4495221" cy="4560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5221" cy="456082"/>
            </a:xfrm>
            <a:custGeom>
              <a:avLst/>
              <a:gdLst/>
              <a:ahLst/>
              <a:cxnLst/>
              <a:rect l="l" t="t" r="r" b="b"/>
              <a:pathLst>
                <a:path w="4495221" h="456082">
                  <a:moveTo>
                    <a:pt x="23134" y="0"/>
                  </a:moveTo>
                  <a:lnTo>
                    <a:pt x="4472087" y="0"/>
                  </a:lnTo>
                  <a:cubicBezTo>
                    <a:pt x="4478223" y="0"/>
                    <a:pt x="4484107" y="2437"/>
                    <a:pt x="4488445" y="6776"/>
                  </a:cubicBezTo>
                  <a:cubicBezTo>
                    <a:pt x="4492784" y="11114"/>
                    <a:pt x="4495221" y="16998"/>
                    <a:pt x="4495221" y="23134"/>
                  </a:cubicBezTo>
                  <a:lnTo>
                    <a:pt x="4495221" y="432949"/>
                  </a:lnTo>
                  <a:cubicBezTo>
                    <a:pt x="4495221" y="439084"/>
                    <a:pt x="4492784" y="444968"/>
                    <a:pt x="4488445" y="449307"/>
                  </a:cubicBezTo>
                  <a:cubicBezTo>
                    <a:pt x="4484107" y="453645"/>
                    <a:pt x="4478223" y="456082"/>
                    <a:pt x="4472087" y="456082"/>
                  </a:cubicBezTo>
                  <a:lnTo>
                    <a:pt x="23134" y="456082"/>
                  </a:lnTo>
                  <a:cubicBezTo>
                    <a:pt x="16998" y="456082"/>
                    <a:pt x="11114" y="453645"/>
                    <a:pt x="6776" y="449307"/>
                  </a:cubicBezTo>
                  <a:cubicBezTo>
                    <a:pt x="2437" y="444968"/>
                    <a:pt x="0" y="439084"/>
                    <a:pt x="0" y="432949"/>
                  </a:cubicBezTo>
                  <a:lnTo>
                    <a:pt x="0" y="23134"/>
                  </a:lnTo>
                  <a:cubicBezTo>
                    <a:pt x="0" y="16998"/>
                    <a:pt x="2437" y="11114"/>
                    <a:pt x="6776" y="6776"/>
                  </a:cubicBezTo>
                  <a:cubicBezTo>
                    <a:pt x="11114" y="2437"/>
                    <a:pt x="16998" y="0"/>
                    <a:pt x="23134" y="0"/>
                  </a:cubicBezTo>
                  <a:close/>
                </a:path>
              </a:pathLst>
            </a:custGeom>
            <a:solidFill>
              <a:srgbClr val="F575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374557" y="2640761"/>
            <a:ext cx="12476111" cy="7544595"/>
            <a:chOff x="0" y="0"/>
            <a:chExt cx="3285889" cy="198705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85889" cy="1987054"/>
            </a:xfrm>
            <a:custGeom>
              <a:avLst/>
              <a:gdLst/>
              <a:ahLst/>
              <a:cxnLst/>
              <a:rect l="l" t="t" r="r" b="b"/>
              <a:pathLst>
                <a:path w="3285889" h="1987054">
                  <a:moveTo>
                    <a:pt x="31648" y="0"/>
                  </a:moveTo>
                  <a:lnTo>
                    <a:pt x="3254242" y="0"/>
                  </a:lnTo>
                  <a:cubicBezTo>
                    <a:pt x="3271720" y="0"/>
                    <a:pt x="3285889" y="14169"/>
                    <a:pt x="3285889" y="31648"/>
                  </a:cubicBezTo>
                  <a:lnTo>
                    <a:pt x="3285889" y="1955406"/>
                  </a:lnTo>
                  <a:cubicBezTo>
                    <a:pt x="3285889" y="1972885"/>
                    <a:pt x="3271720" y="1987054"/>
                    <a:pt x="3254242" y="1987054"/>
                  </a:cubicBezTo>
                  <a:lnTo>
                    <a:pt x="31648" y="1987054"/>
                  </a:lnTo>
                  <a:cubicBezTo>
                    <a:pt x="14169" y="1987054"/>
                    <a:pt x="0" y="1972885"/>
                    <a:pt x="0" y="1955406"/>
                  </a:cubicBezTo>
                  <a:lnTo>
                    <a:pt x="0" y="31648"/>
                  </a:lnTo>
                  <a:cubicBezTo>
                    <a:pt x="0" y="14169"/>
                    <a:pt x="14169" y="0"/>
                    <a:pt x="31648" y="0"/>
                  </a:cubicBezTo>
                  <a:close/>
                </a:path>
              </a:pathLst>
            </a:custGeom>
            <a:solidFill>
              <a:srgbClr val="F9F9F9"/>
            </a:solidFill>
            <a:ln w="38100">
              <a:solidFill>
                <a:srgbClr val="F5755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45088" y="7814031"/>
            <a:ext cx="3334015" cy="2221287"/>
          </a:xfrm>
          <a:custGeom>
            <a:avLst/>
            <a:gdLst/>
            <a:ahLst/>
            <a:cxnLst/>
            <a:rect l="l" t="t" r="r" b="b"/>
            <a:pathLst>
              <a:path w="3334015" h="2221287">
                <a:moveTo>
                  <a:pt x="0" y="0"/>
                </a:moveTo>
                <a:lnTo>
                  <a:pt x="3334015" y="0"/>
                </a:lnTo>
                <a:lnTo>
                  <a:pt x="3334015" y="2221288"/>
                </a:lnTo>
                <a:lnTo>
                  <a:pt x="0" y="22212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5827336" y="9509749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3035955" y="5092056"/>
            <a:ext cx="4223345" cy="709386"/>
            <a:chOff x="0" y="0"/>
            <a:chExt cx="1112321" cy="1868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12321" cy="186834"/>
            </a:xfrm>
            <a:custGeom>
              <a:avLst/>
              <a:gdLst/>
              <a:ahLst/>
              <a:cxnLst/>
              <a:rect l="l" t="t" r="r" b="b"/>
              <a:pathLst>
                <a:path w="1112321" h="186834">
                  <a:moveTo>
                    <a:pt x="93417" y="0"/>
                  </a:moveTo>
                  <a:lnTo>
                    <a:pt x="1018904" y="0"/>
                  </a:lnTo>
                  <a:cubicBezTo>
                    <a:pt x="1043680" y="0"/>
                    <a:pt x="1067441" y="9842"/>
                    <a:pt x="1084960" y="27361"/>
                  </a:cubicBezTo>
                  <a:cubicBezTo>
                    <a:pt x="1102479" y="44880"/>
                    <a:pt x="1112321" y="68641"/>
                    <a:pt x="1112321" y="93417"/>
                  </a:cubicBezTo>
                  <a:lnTo>
                    <a:pt x="1112321" y="93417"/>
                  </a:lnTo>
                  <a:cubicBezTo>
                    <a:pt x="1112321" y="145010"/>
                    <a:pt x="1070497" y="186834"/>
                    <a:pt x="1018904" y="186834"/>
                  </a:cubicBezTo>
                  <a:lnTo>
                    <a:pt x="93417" y="186834"/>
                  </a:lnTo>
                  <a:cubicBezTo>
                    <a:pt x="41824" y="186834"/>
                    <a:pt x="0" y="145010"/>
                    <a:pt x="0" y="93417"/>
                  </a:cubicBezTo>
                  <a:lnTo>
                    <a:pt x="0" y="93417"/>
                  </a:lnTo>
                  <a:cubicBezTo>
                    <a:pt x="0" y="41824"/>
                    <a:pt x="41824" y="0"/>
                    <a:pt x="93417" y="0"/>
                  </a:cubicBezTo>
                  <a:close/>
                </a:path>
              </a:pathLst>
            </a:custGeom>
            <a:solidFill>
              <a:srgbClr val="62CA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060959" y="5623799"/>
            <a:ext cx="2173337" cy="611616"/>
            <a:chOff x="0" y="0"/>
            <a:chExt cx="572402" cy="16108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72402" cy="161084"/>
            </a:xfrm>
            <a:custGeom>
              <a:avLst/>
              <a:gdLst/>
              <a:ahLst/>
              <a:cxnLst/>
              <a:rect l="l" t="t" r="r" b="b"/>
              <a:pathLst>
                <a:path w="572402" h="161084">
                  <a:moveTo>
                    <a:pt x="80542" y="0"/>
                  </a:moveTo>
                  <a:lnTo>
                    <a:pt x="491860" y="0"/>
                  </a:lnTo>
                  <a:cubicBezTo>
                    <a:pt x="513221" y="0"/>
                    <a:pt x="533707" y="8486"/>
                    <a:pt x="548811" y="23590"/>
                  </a:cubicBezTo>
                  <a:cubicBezTo>
                    <a:pt x="563916" y="38695"/>
                    <a:pt x="572402" y="59181"/>
                    <a:pt x="572402" y="80542"/>
                  </a:cubicBezTo>
                  <a:lnTo>
                    <a:pt x="572402" y="80542"/>
                  </a:lnTo>
                  <a:cubicBezTo>
                    <a:pt x="572402" y="125024"/>
                    <a:pt x="536342" y="161084"/>
                    <a:pt x="491860" y="161084"/>
                  </a:cubicBezTo>
                  <a:lnTo>
                    <a:pt x="80542" y="161084"/>
                  </a:lnTo>
                  <a:cubicBezTo>
                    <a:pt x="59181" y="161084"/>
                    <a:pt x="38695" y="152598"/>
                    <a:pt x="23590" y="137494"/>
                  </a:cubicBezTo>
                  <a:cubicBezTo>
                    <a:pt x="8486" y="122389"/>
                    <a:pt x="0" y="101903"/>
                    <a:pt x="0" y="80542"/>
                  </a:cubicBezTo>
                  <a:lnTo>
                    <a:pt x="0" y="80542"/>
                  </a:lnTo>
                  <a:cubicBezTo>
                    <a:pt x="0" y="59181"/>
                    <a:pt x="8486" y="38695"/>
                    <a:pt x="23590" y="23590"/>
                  </a:cubicBezTo>
                  <a:cubicBezTo>
                    <a:pt x="38695" y="8486"/>
                    <a:pt x="59181" y="0"/>
                    <a:pt x="80542" y="0"/>
                  </a:cubicBezTo>
                  <a:close/>
                </a:path>
              </a:pathLst>
            </a:custGeom>
            <a:solidFill>
              <a:srgbClr val="F034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374557" y="6235415"/>
            <a:ext cx="3067868" cy="611616"/>
            <a:chOff x="0" y="0"/>
            <a:chExt cx="807998" cy="16108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07998" cy="161084"/>
            </a:xfrm>
            <a:custGeom>
              <a:avLst/>
              <a:gdLst/>
              <a:ahLst/>
              <a:cxnLst/>
              <a:rect l="l" t="t" r="r" b="b"/>
              <a:pathLst>
                <a:path w="807998" h="161084">
                  <a:moveTo>
                    <a:pt x="80542" y="0"/>
                  </a:moveTo>
                  <a:lnTo>
                    <a:pt x="727456" y="0"/>
                  </a:lnTo>
                  <a:cubicBezTo>
                    <a:pt x="748817" y="0"/>
                    <a:pt x="769303" y="8486"/>
                    <a:pt x="784408" y="23590"/>
                  </a:cubicBezTo>
                  <a:cubicBezTo>
                    <a:pt x="799513" y="38695"/>
                    <a:pt x="807998" y="59181"/>
                    <a:pt x="807998" y="80542"/>
                  </a:cubicBezTo>
                  <a:lnTo>
                    <a:pt x="807998" y="80542"/>
                  </a:lnTo>
                  <a:cubicBezTo>
                    <a:pt x="807998" y="101903"/>
                    <a:pt x="799513" y="122389"/>
                    <a:pt x="784408" y="137494"/>
                  </a:cubicBezTo>
                  <a:cubicBezTo>
                    <a:pt x="769303" y="152598"/>
                    <a:pt x="748817" y="161084"/>
                    <a:pt x="727456" y="161084"/>
                  </a:cubicBezTo>
                  <a:lnTo>
                    <a:pt x="80542" y="161084"/>
                  </a:lnTo>
                  <a:cubicBezTo>
                    <a:pt x="59181" y="161084"/>
                    <a:pt x="38695" y="152598"/>
                    <a:pt x="23590" y="137494"/>
                  </a:cubicBezTo>
                  <a:cubicBezTo>
                    <a:pt x="8486" y="122389"/>
                    <a:pt x="0" y="101903"/>
                    <a:pt x="0" y="80542"/>
                  </a:cubicBezTo>
                  <a:lnTo>
                    <a:pt x="0" y="80542"/>
                  </a:lnTo>
                  <a:cubicBezTo>
                    <a:pt x="0" y="59181"/>
                    <a:pt x="8486" y="38695"/>
                    <a:pt x="23590" y="23590"/>
                  </a:cubicBezTo>
                  <a:cubicBezTo>
                    <a:pt x="38695" y="8486"/>
                    <a:pt x="59181" y="0"/>
                    <a:pt x="80542" y="0"/>
                  </a:cubicBezTo>
                  <a:close/>
                </a:path>
              </a:pathLst>
            </a:custGeom>
            <a:solidFill>
              <a:srgbClr val="F034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374557" y="9500224"/>
            <a:ext cx="7661398" cy="617073"/>
            <a:chOff x="0" y="0"/>
            <a:chExt cx="2017817" cy="16252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17817" cy="162521"/>
            </a:xfrm>
            <a:custGeom>
              <a:avLst/>
              <a:gdLst/>
              <a:ahLst/>
              <a:cxnLst/>
              <a:rect l="l" t="t" r="r" b="b"/>
              <a:pathLst>
                <a:path w="2017817" h="162521">
                  <a:moveTo>
                    <a:pt x="51536" y="0"/>
                  </a:moveTo>
                  <a:lnTo>
                    <a:pt x="1966281" y="0"/>
                  </a:lnTo>
                  <a:cubicBezTo>
                    <a:pt x="1979949" y="0"/>
                    <a:pt x="1993057" y="5430"/>
                    <a:pt x="2002722" y="15095"/>
                  </a:cubicBezTo>
                  <a:cubicBezTo>
                    <a:pt x="2012387" y="24759"/>
                    <a:pt x="2017817" y="37868"/>
                    <a:pt x="2017817" y="51536"/>
                  </a:cubicBezTo>
                  <a:lnTo>
                    <a:pt x="2017817" y="110985"/>
                  </a:lnTo>
                  <a:cubicBezTo>
                    <a:pt x="2017817" y="124654"/>
                    <a:pt x="2012387" y="137762"/>
                    <a:pt x="2002722" y="147427"/>
                  </a:cubicBezTo>
                  <a:cubicBezTo>
                    <a:pt x="1993057" y="157092"/>
                    <a:pt x="1979949" y="162521"/>
                    <a:pt x="1966281" y="162521"/>
                  </a:cubicBezTo>
                  <a:lnTo>
                    <a:pt x="51536" y="162521"/>
                  </a:lnTo>
                  <a:cubicBezTo>
                    <a:pt x="23073" y="162521"/>
                    <a:pt x="0" y="139448"/>
                    <a:pt x="0" y="110985"/>
                  </a:cubicBezTo>
                  <a:lnTo>
                    <a:pt x="0" y="51536"/>
                  </a:lnTo>
                  <a:cubicBezTo>
                    <a:pt x="0" y="37868"/>
                    <a:pt x="5430" y="24759"/>
                    <a:pt x="15095" y="15095"/>
                  </a:cubicBezTo>
                  <a:cubicBezTo>
                    <a:pt x="24759" y="5430"/>
                    <a:pt x="37868" y="0"/>
                    <a:pt x="51536" y="0"/>
                  </a:cubicBezTo>
                  <a:close/>
                </a:path>
              </a:pathLst>
            </a:custGeom>
            <a:solidFill>
              <a:srgbClr val="F7D6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5614356" y="2978440"/>
            <a:ext cx="12236312" cy="705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  <a:spcBef>
                <a:spcPct val="0"/>
              </a:spcBef>
            </a:pPr>
            <a:r>
              <a:rPr lang="en-US" sz="3600" spc="21">
                <a:solidFill>
                  <a:srgbClr val="141E2B"/>
                </a:solidFill>
                <a:latin typeface="Century Gothic Paneuropean"/>
              </a:rPr>
              <a:t>Lots of people are concerned about the number of children in the UK using vapes.</a:t>
            </a:r>
          </a:p>
          <a:p>
            <a:pPr>
              <a:lnSpc>
                <a:spcPts val="4320"/>
              </a:lnSpc>
              <a:spcBef>
                <a:spcPct val="0"/>
              </a:spcBef>
            </a:pPr>
            <a:endParaRPr lang="en-US" sz="3600" spc="21">
              <a:solidFill>
                <a:srgbClr val="141E2B"/>
              </a:solidFill>
              <a:latin typeface="Century Gothic Paneuropean"/>
            </a:endParaRPr>
          </a:p>
          <a:p>
            <a:pPr>
              <a:lnSpc>
                <a:spcPts val="4320"/>
              </a:lnSpc>
              <a:spcBef>
                <a:spcPct val="0"/>
              </a:spcBef>
            </a:pPr>
            <a:r>
              <a:rPr lang="en-US" sz="3600" spc="21">
                <a:solidFill>
                  <a:srgbClr val="141E2B"/>
                </a:solidFill>
                <a:latin typeface="Century Gothic Paneuropean"/>
              </a:rPr>
              <a:t>They're also known as e-cigarettes and should only be sold and used by people who are aged 18 or older.</a:t>
            </a:r>
          </a:p>
          <a:p>
            <a:pPr>
              <a:lnSpc>
                <a:spcPts val="4320"/>
              </a:lnSpc>
              <a:spcBef>
                <a:spcPct val="0"/>
              </a:spcBef>
            </a:pPr>
            <a:r>
              <a:rPr lang="en-US" sz="3600" spc="21">
                <a:solidFill>
                  <a:srgbClr val="141E2B"/>
                </a:solidFill>
                <a:latin typeface="Century Gothic Paneuropean"/>
              </a:rPr>
              <a:t>Prime Minister Rishi Sunak said he was "deeply concerned" about the increase of children vaping and that the government are taking steps to tackle the issue.</a:t>
            </a:r>
          </a:p>
          <a:p>
            <a:pPr>
              <a:lnSpc>
                <a:spcPts val="4320"/>
              </a:lnSpc>
              <a:spcBef>
                <a:spcPct val="0"/>
              </a:spcBef>
            </a:pPr>
            <a:endParaRPr lang="en-US" sz="3600" spc="21">
              <a:solidFill>
                <a:srgbClr val="141E2B"/>
              </a:solidFill>
              <a:latin typeface="Century Gothic Paneuropean"/>
            </a:endParaRPr>
          </a:p>
          <a:p>
            <a:pPr>
              <a:lnSpc>
                <a:spcPts val="4320"/>
              </a:lnSpc>
              <a:spcBef>
                <a:spcPct val="0"/>
              </a:spcBef>
            </a:pPr>
            <a:r>
              <a:rPr lang="en-US" sz="3600" spc="21">
                <a:solidFill>
                  <a:srgbClr val="141E2B"/>
                </a:solidFill>
                <a:latin typeface="Century Gothic Paneuropean"/>
              </a:rPr>
              <a:t>Children's doctors are also calling for a complete ban on disposable vapes because they say they could damage young people's lungs.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600424" y="6042035"/>
            <a:ext cx="4223345" cy="1717994"/>
            <a:chOff x="0" y="0"/>
            <a:chExt cx="1112321" cy="45247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112321" cy="452476"/>
            </a:xfrm>
            <a:custGeom>
              <a:avLst/>
              <a:gdLst/>
              <a:ahLst/>
              <a:cxnLst/>
              <a:rect l="l" t="t" r="r" b="b"/>
              <a:pathLst>
                <a:path w="1112321" h="452476">
                  <a:moveTo>
                    <a:pt x="93489" y="0"/>
                  </a:moveTo>
                  <a:lnTo>
                    <a:pt x="1018832" y="0"/>
                  </a:lnTo>
                  <a:cubicBezTo>
                    <a:pt x="1043627" y="0"/>
                    <a:pt x="1067406" y="9850"/>
                    <a:pt x="1084939" y="27382"/>
                  </a:cubicBezTo>
                  <a:cubicBezTo>
                    <a:pt x="1102471" y="44915"/>
                    <a:pt x="1112321" y="68694"/>
                    <a:pt x="1112321" y="93489"/>
                  </a:cubicBezTo>
                  <a:lnTo>
                    <a:pt x="1112321" y="358986"/>
                  </a:lnTo>
                  <a:cubicBezTo>
                    <a:pt x="1112321" y="410619"/>
                    <a:pt x="1070465" y="452476"/>
                    <a:pt x="1018832" y="452476"/>
                  </a:cubicBezTo>
                  <a:lnTo>
                    <a:pt x="93489" y="452476"/>
                  </a:lnTo>
                  <a:cubicBezTo>
                    <a:pt x="41857" y="452476"/>
                    <a:pt x="0" y="410619"/>
                    <a:pt x="0" y="358986"/>
                  </a:cubicBezTo>
                  <a:lnTo>
                    <a:pt x="0" y="93489"/>
                  </a:lnTo>
                  <a:cubicBezTo>
                    <a:pt x="0" y="41857"/>
                    <a:pt x="41857" y="0"/>
                    <a:pt x="93489" y="0"/>
                  </a:cubicBezTo>
                  <a:close/>
                </a:path>
              </a:pathLst>
            </a:custGeom>
            <a:solidFill>
              <a:srgbClr val="F7D6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00424" y="4942446"/>
            <a:ext cx="4223345" cy="1045588"/>
            <a:chOff x="0" y="0"/>
            <a:chExt cx="1112321" cy="27538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12321" cy="275381"/>
            </a:xfrm>
            <a:custGeom>
              <a:avLst/>
              <a:gdLst/>
              <a:ahLst/>
              <a:cxnLst/>
              <a:rect l="l" t="t" r="r" b="b"/>
              <a:pathLst>
                <a:path w="1112321" h="275381">
                  <a:moveTo>
                    <a:pt x="93489" y="0"/>
                  </a:moveTo>
                  <a:lnTo>
                    <a:pt x="1018832" y="0"/>
                  </a:lnTo>
                  <a:cubicBezTo>
                    <a:pt x="1043627" y="0"/>
                    <a:pt x="1067406" y="9850"/>
                    <a:pt x="1084939" y="27382"/>
                  </a:cubicBezTo>
                  <a:cubicBezTo>
                    <a:pt x="1102471" y="44915"/>
                    <a:pt x="1112321" y="68694"/>
                    <a:pt x="1112321" y="93489"/>
                  </a:cubicBezTo>
                  <a:lnTo>
                    <a:pt x="1112321" y="181892"/>
                  </a:lnTo>
                  <a:cubicBezTo>
                    <a:pt x="1112321" y="233525"/>
                    <a:pt x="1070465" y="275381"/>
                    <a:pt x="1018832" y="275381"/>
                  </a:cubicBezTo>
                  <a:lnTo>
                    <a:pt x="93489" y="275381"/>
                  </a:lnTo>
                  <a:cubicBezTo>
                    <a:pt x="68694" y="275381"/>
                    <a:pt x="44915" y="265531"/>
                    <a:pt x="27382" y="247999"/>
                  </a:cubicBezTo>
                  <a:cubicBezTo>
                    <a:pt x="9850" y="230466"/>
                    <a:pt x="0" y="206687"/>
                    <a:pt x="0" y="181892"/>
                  </a:cubicBezTo>
                  <a:lnTo>
                    <a:pt x="0" y="93489"/>
                  </a:lnTo>
                  <a:cubicBezTo>
                    <a:pt x="0" y="41857"/>
                    <a:pt x="41857" y="0"/>
                    <a:pt x="93489" y="0"/>
                  </a:cubicBezTo>
                  <a:close/>
                </a:path>
              </a:pathLst>
            </a:custGeom>
            <a:solidFill>
              <a:srgbClr val="F034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00424" y="3230792"/>
            <a:ext cx="4223345" cy="1717994"/>
            <a:chOff x="0" y="0"/>
            <a:chExt cx="1112321" cy="45247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112321" cy="452476"/>
            </a:xfrm>
            <a:custGeom>
              <a:avLst/>
              <a:gdLst/>
              <a:ahLst/>
              <a:cxnLst/>
              <a:rect l="l" t="t" r="r" b="b"/>
              <a:pathLst>
                <a:path w="1112321" h="452476">
                  <a:moveTo>
                    <a:pt x="93489" y="0"/>
                  </a:moveTo>
                  <a:lnTo>
                    <a:pt x="1018832" y="0"/>
                  </a:lnTo>
                  <a:cubicBezTo>
                    <a:pt x="1043627" y="0"/>
                    <a:pt x="1067406" y="9850"/>
                    <a:pt x="1084939" y="27382"/>
                  </a:cubicBezTo>
                  <a:cubicBezTo>
                    <a:pt x="1102471" y="44915"/>
                    <a:pt x="1112321" y="68694"/>
                    <a:pt x="1112321" y="93489"/>
                  </a:cubicBezTo>
                  <a:lnTo>
                    <a:pt x="1112321" y="358986"/>
                  </a:lnTo>
                  <a:cubicBezTo>
                    <a:pt x="1112321" y="410619"/>
                    <a:pt x="1070465" y="452476"/>
                    <a:pt x="1018832" y="452476"/>
                  </a:cubicBezTo>
                  <a:lnTo>
                    <a:pt x="93489" y="452476"/>
                  </a:lnTo>
                  <a:cubicBezTo>
                    <a:pt x="41857" y="452476"/>
                    <a:pt x="0" y="410619"/>
                    <a:pt x="0" y="358986"/>
                  </a:cubicBezTo>
                  <a:lnTo>
                    <a:pt x="0" y="93489"/>
                  </a:lnTo>
                  <a:cubicBezTo>
                    <a:pt x="0" y="41857"/>
                    <a:pt x="41857" y="0"/>
                    <a:pt x="93489" y="0"/>
                  </a:cubicBezTo>
                  <a:close/>
                </a:path>
              </a:pathLst>
            </a:custGeom>
            <a:solidFill>
              <a:srgbClr val="62CA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302167" y="2648848"/>
            <a:ext cx="5072391" cy="505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 spc="22">
                <a:solidFill>
                  <a:srgbClr val="141E2B"/>
                </a:solidFill>
                <a:latin typeface="Century Gothic Paneuropean Bold"/>
              </a:rPr>
              <a:t>Scan the text to find:</a:t>
            </a:r>
          </a:p>
          <a:p>
            <a:pPr marL="798831" lvl="1" indent="-399416">
              <a:lnSpc>
                <a:spcPts val="4440"/>
              </a:lnSpc>
              <a:buFont typeface="Arial"/>
              <a:buChar char="•"/>
            </a:pPr>
            <a:r>
              <a:rPr lang="en-US" sz="3700" spc="22">
                <a:solidFill>
                  <a:srgbClr val="141E2B"/>
                </a:solidFill>
                <a:latin typeface="Century Gothic Paneuropean"/>
              </a:rPr>
              <a:t>the age limit to buy an e-cigarette?</a:t>
            </a:r>
          </a:p>
          <a:p>
            <a:pPr marL="798831" lvl="1" indent="-399416">
              <a:lnSpc>
                <a:spcPts val="4440"/>
              </a:lnSpc>
              <a:buFont typeface="Arial"/>
              <a:buChar char="•"/>
            </a:pPr>
            <a:r>
              <a:rPr lang="en-US" sz="3700" spc="22">
                <a:solidFill>
                  <a:srgbClr val="141E2B"/>
                </a:solidFill>
                <a:latin typeface="Century Gothic Paneuropean"/>
              </a:rPr>
              <a:t>What the Prime Minister said?</a:t>
            </a:r>
          </a:p>
          <a:p>
            <a:pPr marL="798831" lvl="1" indent="-399416">
              <a:lnSpc>
                <a:spcPts val="4440"/>
              </a:lnSpc>
              <a:buFont typeface="Arial"/>
              <a:buChar char="•"/>
            </a:pPr>
            <a:r>
              <a:rPr lang="en-US" sz="3700" spc="22">
                <a:solidFill>
                  <a:srgbClr val="141E2B"/>
                </a:solidFill>
                <a:latin typeface="Century Gothic Paneuropean"/>
              </a:rPr>
              <a:t>How could they damage young people?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82876" y="1092600"/>
            <a:ext cx="17067792" cy="188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7"/>
              </a:lnSpc>
            </a:pPr>
            <a:r>
              <a:rPr lang="en-US" sz="6114" spc="-238">
                <a:solidFill>
                  <a:srgbClr val="141E2B"/>
                </a:solidFill>
                <a:latin typeface="Broadway"/>
              </a:rPr>
              <a:t>Scanning task</a:t>
            </a:r>
          </a:p>
          <a:p>
            <a:pPr algn="ctr">
              <a:lnSpc>
                <a:spcPts val="6646"/>
              </a:lnSpc>
              <a:spcBef>
                <a:spcPct val="0"/>
              </a:spcBef>
            </a:pPr>
            <a:endParaRPr lang="en-US" sz="6114" spc="-238">
              <a:solidFill>
                <a:srgbClr val="141E2B"/>
              </a:solidFill>
              <a:latin typeface="Broad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9158" y="283781"/>
            <a:ext cx="17274922" cy="1133890"/>
            <a:chOff x="0" y="0"/>
            <a:chExt cx="4549774" cy="298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9774" cy="298638"/>
            </a:xfrm>
            <a:custGeom>
              <a:avLst/>
              <a:gdLst/>
              <a:ahLst/>
              <a:cxnLst/>
              <a:rect l="l" t="t" r="r" b="b"/>
              <a:pathLst>
                <a:path w="4549774" h="298638">
                  <a:moveTo>
                    <a:pt x="22856" y="0"/>
                  </a:moveTo>
                  <a:lnTo>
                    <a:pt x="4526918" y="0"/>
                  </a:lnTo>
                  <a:cubicBezTo>
                    <a:pt x="4539541" y="0"/>
                    <a:pt x="4549774" y="10233"/>
                    <a:pt x="4549774" y="22856"/>
                  </a:cubicBezTo>
                  <a:lnTo>
                    <a:pt x="4549774" y="275781"/>
                  </a:lnTo>
                  <a:cubicBezTo>
                    <a:pt x="4549774" y="288405"/>
                    <a:pt x="4539541" y="298638"/>
                    <a:pt x="4526918" y="298638"/>
                  </a:cubicBezTo>
                  <a:lnTo>
                    <a:pt x="22856" y="298638"/>
                  </a:lnTo>
                  <a:cubicBezTo>
                    <a:pt x="10233" y="298638"/>
                    <a:pt x="0" y="288405"/>
                    <a:pt x="0" y="275781"/>
                  </a:cubicBezTo>
                  <a:lnTo>
                    <a:pt x="0" y="22856"/>
                  </a:lnTo>
                  <a:cubicBezTo>
                    <a:pt x="0" y="10233"/>
                    <a:pt x="10233" y="0"/>
                    <a:pt x="22856" y="0"/>
                  </a:cubicBezTo>
                  <a:close/>
                </a:path>
              </a:pathLst>
            </a:custGeom>
            <a:solidFill>
              <a:srgbClr val="62CA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  <a:p>
              <a:pPr algn="ctr">
                <a:lnSpc>
                  <a:spcPts val="60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69233" y="6594062"/>
            <a:ext cx="1949579" cy="1949579"/>
          </a:xfrm>
          <a:custGeom>
            <a:avLst/>
            <a:gdLst/>
            <a:ahLst/>
            <a:cxnLst/>
            <a:rect l="l" t="t" r="r" b="b"/>
            <a:pathLst>
              <a:path w="1949579" h="1949579">
                <a:moveTo>
                  <a:pt x="0" y="0"/>
                </a:moveTo>
                <a:lnTo>
                  <a:pt x="1949580" y="0"/>
                </a:lnTo>
                <a:lnTo>
                  <a:pt x="1949580" y="1949580"/>
                </a:lnTo>
                <a:lnTo>
                  <a:pt x="0" y="1949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133630" y="6631342"/>
            <a:ext cx="1949579" cy="1949579"/>
          </a:xfrm>
          <a:custGeom>
            <a:avLst/>
            <a:gdLst/>
            <a:ahLst/>
            <a:cxnLst/>
            <a:rect l="l" t="t" r="r" b="b"/>
            <a:pathLst>
              <a:path w="1949579" h="1949579">
                <a:moveTo>
                  <a:pt x="0" y="0"/>
                </a:moveTo>
                <a:lnTo>
                  <a:pt x="1949579" y="0"/>
                </a:lnTo>
                <a:lnTo>
                  <a:pt x="1949579" y="1949579"/>
                </a:lnTo>
                <a:lnTo>
                  <a:pt x="0" y="19495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001432" y="6631342"/>
            <a:ext cx="1949579" cy="1949579"/>
          </a:xfrm>
          <a:custGeom>
            <a:avLst/>
            <a:gdLst/>
            <a:ahLst/>
            <a:cxnLst/>
            <a:rect l="l" t="t" r="r" b="b"/>
            <a:pathLst>
              <a:path w="1949579" h="1949579">
                <a:moveTo>
                  <a:pt x="0" y="0"/>
                </a:moveTo>
                <a:lnTo>
                  <a:pt x="1949579" y="0"/>
                </a:lnTo>
                <a:lnTo>
                  <a:pt x="1949579" y="1949579"/>
                </a:lnTo>
                <a:lnTo>
                  <a:pt x="0" y="19495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486" t="-14973" r="-74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264309" y="6594062"/>
            <a:ext cx="1949579" cy="1949579"/>
          </a:xfrm>
          <a:custGeom>
            <a:avLst/>
            <a:gdLst/>
            <a:ahLst/>
            <a:cxnLst/>
            <a:rect l="l" t="t" r="r" b="b"/>
            <a:pathLst>
              <a:path w="1949579" h="1949579">
                <a:moveTo>
                  <a:pt x="0" y="0"/>
                </a:moveTo>
                <a:lnTo>
                  <a:pt x="1949580" y="0"/>
                </a:lnTo>
                <a:lnTo>
                  <a:pt x="1949580" y="1949580"/>
                </a:lnTo>
                <a:lnTo>
                  <a:pt x="0" y="19495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057690" y="6631342"/>
            <a:ext cx="1949579" cy="1949579"/>
          </a:xfrm>
          <a:custGeom>
            <a:avLst/>
            <a:gdLst/>
            <a:ahLst/>
            <a:cxnLst/>
            <a:rect l="l" t="t" r="r" b="b"/>
            <a:pathLst>
              <a:path w="1949579" h="1949579">
                <a:moveTo>
                  <a:pt x="0" y="0"/>
                </a:moveTo>
                <a:lnTo>
                  <a:pt x="1949579" y="0"/>
                </a:lnTo>
                <a:lnTo>
                  <a:pt x="1949579" y="1949579"/>
                </a:lnTo>
                <a:lnTo>
                  <a:pt x="0" y="19495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108957" y="2037162"/>
            <a:ext cx="16150343" cy="4200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23">
                <a:solidFill>
                  <a:srgbClr val="141E2B"/>
                </a:solidFill>
                <a:latin typeface="Century Gothic Paneuropean Bold"/>
              </a:rPr>
              <a:t>Paper 1 exam: Creating reading and writing</a:t>
            </a:r>
          </a:p>
          <a:p>
            <a:pPr algn="ctr">
              <a:lnSpc>
                <a:spcPts val="4799"/>
              </a:lnSpc>
            </a:pPr>
            <a:endParaRPr lang="en-US" sz="3999" spc="23">
              <a:solidFill>
                <a:srgbClr val="141E2B"/>
              </a:solidFill>
              <a:latin typeface="Century Gothic Paneuropean Bold"/>
            </a:endParaRPr>
          </a:p>
          <a:p>
            <a:pPr algn="ctr">
              <a:lnSpc>
                <a:spcPts val="4799"/>
              </a:lnSpc>
            </a:pPr>
            <a:r>
              <a:rPr lang="en-US" sz="3999" spc="23">
                <a:solidFill>
                  <a:srgbClr val="141E2B"/>
                </a:solidFill>
                <a:latin typeface="Century Gothic Paneuropean"/>
              </a:rPr>
              <a:t>You have </a:t>
            </a:r>
            <a:r>
              <a:rPr lang="en-US" sz="3999" spc="23">
                <a:solidFill>
                  <a:srgbClr val="141E2B"/>
                </a:solidFill>
                <a:latin typeface="Century Gothic Paneuropean Bold"/>
              </a:rPr>
              <a:t>1 hour 45 minutes</a:t>
            </a:r>
            <a:r>
              <a:rPr lang="en-US" sz="3999" spc="23">
                <a:solidFill>
                  <a:srgbClr val="141E2B"/>
                </a:solidFill>
                <a:latin typeface="Century Gothic Paneuropean"/>
              </a:rPr>
              <a:t> for this exam.  </a:t>
            </a:r>
          </a:p>
          <a:p>
            <a:pPr algn="ctr">
              <a:lnSpc>
                <a:spcPts val="4799"/>
              </a:lnSpc>
            </a:pPr>
            <a:endParaRPr lang="en-US" sz="3999" spc="23">
              <a:solidFill>
                <a:srgbClr val="141E2B"/>
              </a:solidFill>
              <a:latin typeface="Century Gothic Paneuropean"/>
            </a:endParaRPr>
          </a:p>
          <a:p>
            <a:pPr algn="ctr">
              <a:lnSpc>
                <a:spcPts val="4799"/>
              </a:lnSpc>
            </a:pPr>
            <a:r>
              <a:rPr lang="en-US" sz="3999" spc="23">
                <a:solidFill>
                  <a:srgbClr val="141E2B"/>
                </a:solidFill>
                <a:latin typeface="Century Gothic Paneuropean"/>
              </a:rPr>
              <a:t>It is suggested that you spend </a:t>
            </a:r>
            <a:r>
              <a:rPr lang="en-US" sz="3999" spc="23">
                <a:solidFill>
                  <a:srgbClr val="141E2B"/>
                </a:solidFill>
                <a:latin typeface="Century Gothic Paneuropean Bold"/>
              </a:rPr>
              <a:t>15 minutes reading</a:t>
            </a:r>
            <a:r>
              <a:rPr lang="en-US" sz="3999" spc="23">
                <a:solidFill>
                  <a:srgbClr val="141E2B"/>
                </a:solidFill>
                <a:latin typeface="Century Gothic Paneuropean"/>
              </a:rPr>
              <a:t> the text.</a:t>
            </a:r>
          </a:p>
          <a:p>
            <a:pPr algn="ctr">
              <a:lnSpc>
                <a:spcPts val="4799"/>
              </a:lnSpc>
            </a:pPr>
            <a:endParaRPr lang="en-US" sz="3999" spc="23">
              <a:solidFill>
                <a:srgbClr val="141E2B"/>
              </a:solidFill>
              <a:latin typeface="Century Gothic Paneuropean"/>
            </a:endParaRP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 spc="24">
                <a:solidFill>
                  <a:srgbClr val="141E2B"/>
                </a:solidFill>
                <a:latin typeface="Century Gothic Paneuropean"/>
              </a:rPr>
              <a:t>For each question, use the following timings to help: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869233" y="8543642"/>
            <a:ext cx="1949579" cy="1215873"/>
            <a:chOff x="0" y="0"/>
            <a:chExt cx="513469" cy="3202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3469" cy="320230"/>
            </a:xfrm>
            <a:custGeom>
              <a:avLst/>
              <a:gdLst/>
              <a:ahLst/>
              <a:cxnLst/>
              <a:rect l="l" t="t" r="r" b="b"/>
              <a:pathLst>
                <a:path w="513469" h="320230">
                  <a:moveTo>
                    <a:pt x="0" y="0"/>
                  </a:moveTo>
                  <a:lnTo>
                    <a:pt x="513469" y="0"/>
                  </a:lnTo>
                  <a:lnTo>
                    <a:pt x="513469" y="320230"/>
                  </a:lnTo>
                  <a:lnTo>
                    <a:pt x="0" y="3202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6734300" y="9943723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064952" y="264983"/>
            <a:ext cx="5105246" cy="104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2"/>
              </a:lnSpc>
              <a:spcBef>
                <a:spcPct val="0"/>
              </a:spcBef>
            </a:pPr>
            <a:r>
              <a:rPr lang="en-US" sz="6110" spc="36">
                <a:solidFill>
                  <a:srgbClr val="141E2B"/>
                </a:solidFill>
                <a:latin typeface="Broadway"/>
              </a:rPr>
              <a:t>Exam focus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70752" y="8658052"/>
            <a:ext cx="1949579" cy="838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 spc="16">
                <a:solidFill>
                  <a:srgbClr val="141E2B"/>
                </a:solidFill>
                <a:latin typeface="Century Gothic Paneuropean"/>
              </a:rPr>
              <a:t>Q1: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799" spc="16">
                <a:solidFill>
                  <a:srgbClr val="141E2B"/>
                </a:solidFill>
                <a:latin typeface="Century Gothic Paneuropean"/>
              </a:rPr>
              <a:t>List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01432" y="8658052"/>
            <a:ext cx="1949579" cy="838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799" spc="16">
                <a:solidFill>
                  <a:srgbClr val="141E2B"/>
                </a:solidFill>
                <a:latin typeface="Century Gothic Paneuropean"/>
              </a:rPr>
              <a:t>Q2: Language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252024" y="8686550"/>
            <a:ext cx="1712792" cy="838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 spc="16">
                <a:solidFill>
                  <a:srgbClr val="141E2B"/>
                </a:solidFill>
                <a:latin typeface="Century Gothic Paneuropean"/>
              </a:rPr>
              <a:t>Q3: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799" spc="16">
                <a:solidFill>
                  <a:srgbClr val="141E2B"/>
                </a:solidFill>
                <a:latin typeface="Century Gothic Paneuropean"/>
              </a:rPr>
              <a:t>Structure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06067" y="8580921"/>
            <a:ext cx="2066064" cy="838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 spc="16">
                <a:solidFill>
                  <a:srgbClr val="141E2B"/>
                </a:solidFill>
                <a:latin typeface="Century Gothic Paneuropean"/>
              </a:rPr>
              <a:t>Q4: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799" spc="16">
                <a:solidFill>
                  <a:srgbClr val="141E2B"/>
                </a:solidFill>
                <a:latin typeface="Century Gothic Paneuropean"/>
              </a:rPr>
              <a:t>Statement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604778" y="8732544"/>
            <a:ext cx="2855403" cy="838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799" spc="16">
                <a:solidFill>
                  <a:srgbClr val="141E2B"/>
                </a:solidFill>
                <a:latin typeface="Century Gothic Paneuropean"/>
              </a:rPr>
              <a:t>Q5: Describe or narrative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7133630" y="8543642"/>
            <a:ext cx="1949579" cy="1215873"/>
            <a:chOff x="0" y="0"/>
            <a:chExt cx="513469" cy="32023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13469" cy="320230"/>
            </a:xfrm>
            <a:custGeom>
              <a:avLst/>
              <a:gdLst/>
              <a:ahLst/>
              <a:cxnLst/>
              <a:rect l="l" t="t" r="r" b="b"/>
              <a:pathLst>
                <a:path w="513469" h="320230">
                  <a:moveTo>
                    <a:pt x="0" y="0"/>
                  </a:moveTo>
                  <a:lnTo>
                    <a:pt x="513469" y="0"/>
                  </a:lnTo>
                  <a:lnTo>
                    <a:pt x="513469" y="320230"/>
                  </a:lnTo>
                  <a:lnTo>
                    <a:pt x="0" y="3202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001432" y="8543642"/>
            <a:ext cx="1949579" cy="1215873"/>
            <a:chOff x="0" y="0"/>
            <a:chExt cx="513469" cy="32023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13469" cy="320230"/>
            </a:xfrm>
            <a:custGeom>
              <a:avLst/>
              <a:gdLst/>
              <a:ahLst/>
              <a:cxnLst/>
              <a:rect l="l" t="t" r="r" b="b"/>
              <a:pathLst>
                <a:path w="513469" h="320230">
                  <a:moveTo>
                    <a:pt x="0" y="0"/>
                  </a:moveTo>
                  <a:lnTo>
                    <a:pt x="513469" y="0"/>
                  </a:lnTo>
                  <a:lnTo>
                    <a:pt x="513469" y="320230"/>
                  </a:lnTo>
                  <a:lnTo>
                    <a:pt x="0" y="3202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264309" y="8543642"/>
            <a:ext cx="1949579" cy="1215873"/>
            <a:chOff x="0" y="0"/>
            <a:chExt cx="513469" cy="32023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13469" cy="320230"/>
            </a:xfrm>
            <a:custGeom>
              <a:avLst/>
              <a:gdLst/>
              <a:ahLst/>
              <a:cxnLst/>
              <a:rect l="l" t="t" r="r" b="b"/>
              <a:pathLst>
                <a:path w="513469" h="320230">
                  <a:moveTo>
                    <a:pt x="0" y="0"/>
                  </a:moveTo>
                  <a:lnTo>
                    <a:pt x="513469" y="0"/>
                  </a:lnTo>
                  <a:lnTo>
                    <a:pt x="513469" y="320230"/>
                  </a:lnTo>
                  <a:lnTo>
                    <a:pt x="0" y="3202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3453231" y="8580921"/>
            <a:ext cx="3158497" cy="1244725"/>
            <a:chOff x="0" y="0"/>
            <a:chExt cx="831867" cy="327829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31867" cy="327829"/>
            </a:xfrm>
            <a:custGeom>
              <a:avLst/>
              <a:gdLst/>
              <a:ahLst/>
              <a:cxnLst/>
              <a:rect l="l" t="t" r="r" b="b"/>
              <a:pathLst>
                <a:path w="831867" h="327829">
                  <a:moveTo>
                    <a:pt x="0" y="0"/>
                  </a:moveTo>
                  <a:lnTo>
                    <a:pt x="831867" y="0"/>
                  </a:lnTo>
                  <a:lnTo>
                    <a:pt x="831867" y="327829"/>
                  </a:lnTo>
                  <a:lnTo>
                    <a:pt x="0" y="3278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8955" y="378018"/>
            <a:ext cx="11701736" cy="1197842"/>
            <a:chOff x="0" y="0"/>
            <a:chExt cx="3081939" cy="3154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81939" cy="315481"/>
            </a:xfrm>
            <a:custGeom>
              <a:avLst/>
              <a:gdLst/>
              <a:ahLst/>
              <a:cxnLst/>
              <a:rect l="l" t="t" r="r" b="b"/>
              <a:pathLst>
                <a:path w="3081939" h="315481">
                  <a:moveTo>
                    <a:pt x="33742" y="0"/>
                  </a:moveTo>
                  <a:lnTo>
                    <a:pt x="3048197" y="0"/>
                  </a:lnTo>
                  <a:cubicBezTo>
                    <a:pt x="3057146" y="0"/>
                    <a:pt x="3065728" y="3555"/>
                    <a:pt x="3072056" y="9883"/>
                  </a:cubicBezTo>
                  <a:cubicBezTo>
                    <a:pt x="3078384" y="16211"/>
                    <a:pt x="3081939" y="24793"/>
                    <a:pt x="3081939" y="33742"/>
                  </a:cubicBezTo>
                  <a:lnTo>
                    <a:pt x="3081939" y="281739"/>
                  </a:lnTo>
                  <a:cubicBezTo>
                    <a:pt x="3081939" y="290688"/>
                    <a:pt x="3078384" y="299270"/>
                    <a:pt x="3072056" y="305598"/>
                  </a:cubicBezTo>
                  <a:cubicBezTo>
                    <a:pt x="3065728" y="311926"/>
                    <a:pt x="3057146" y="315481"/>
                    <a:pt x="3048197" y="315481"/>
                  </a:cubicBezTo>
                  <a:lnTo>
                    <a:pt x="33742" y="315481"/>
                  </a:lnTo>
                  <a:cubicBezTo>
                    <a:pt x="24793" y="315481"/>
                    <a:pt x="16211" y="311926"/>
                    <a:pt x="9883" y="305598"/>
                  </a:cubicBezTo>
                  <a:cubicBezTo>
                    <a:pt x="3555" y="299270"/>
                    <a:pt x="0" y="290688"/>
                    <a:pt x="0" y="281739"/>
                  </a:cubicBezTo>
                  <a:lnTo>
                    <a:pt x="0" y="33742"/>
                  </a:lnTo>
                  <a:cubicBezTo>
                    <a:pt x="0" y="24793"/>
                    <a:pt x="3555" y="16211"/>
                    <a:pt x="9883" y="9883"/>
                  </a:cubicBezTo>
                  <a:cubicBezTo>
                    <a:pt x="16211" y="3555"/>
                    <a:pt x="24793" y="0"/>
                    <a:pt x="33742" y="0"/>
                  </a:cubicBezTo>
                  <a:close/>
                </a:path>
              </a:pathLst>
            </a:custGeom>
            <a:solidFill>
              <a:srgbClr val="62CA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28955" y="359701"/>
            <a:ext cx="11293498" cy="9667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4"/>
              </a:lnSpc>
            </a:pPr>
            <a:r>
              <a:rPr lang="en-US" sz="5311" spc="-207">
                <a:solidFill>
                  <a:srgbClr val="141E2B"/>
                </a:solidFill>
                <a:latin typeface="Broadway"/>
              </a:rPr>
              <a:t>How to approach P1, Q1</a:t>
            </a:r>
          </a:p>
          <a:p>
            <a:pPr algn="ctr">
              <a:lnSpc>
                <a:spcPts val="6374"/>
              </a:lnSpc>
            </a:pPr>
            <a:endParaRPr lang="en-US" sz="5311" spc="-207">
              <a:solidFill>
                <a:srgbClr val="141E2B"/>
              </a:solidFill>
              <a:latin typeface="Broadway"/>
            </a:endParaRPr>
          </a:p>
          <a:p>
            <a:pPr>
              <a:lnSpc>
                <a:spcPts val="5774"/>
              </a:lnSpc>
            </a:pPr>
            <a:endParaRPr lang="en-US" sz="5311" spc="-207">
              <a:solidFill>
                <a:srgbClr val="141E2B"/>
              </a:solidFill>
              <a:latin typeface="Broadway"/>
            </a:endParaRPr>
          </a:p>
          <a:p>
            <a:pPr>
              <a:lnSpc>
                <a:spcPts val="5774"/>
              </a:lnSpc>
            </a:pPr>
            <a:r>
              <a:rPr lang="en-US" sz="4811" spc="-187">
                <a:solidFill>
                  <a:srgbClr val="141E2B"/>
                </a:solidFill>
                <a:latin typeface="Century Gothic Paneuropean"/>
              </a:rPr>
              <a:t>1. Read the question and identify the key words.</a:t>
            </a:r>
          </a:p>
          <a:p>
            <a:pPr>
              <a:lnSpc>
                <a:spcPts val="5774"/>
              </a:lnSpc>
            </a:pPr>
            <a:endParaRPr lang="en-US" sz="4811" spc="-187">
              <a:solidFill>
                <a:srgbClr val="141E2B"/>
              </a:solidFill>
              <a:latin typeface="Century Gothic Paneuropean"/>
            </a:endParaRPr>
          </a:p>
          <a:p>
            <a:pPr>
              <a:lnSpc>
                <a:spcPts val="5774"/>
              </a:lnSpc>
            </a:pPr>
            <a:r>
              <a:rPr lang="en-US" sz="4811" spc="-187">
                <a:solidFill>
                  <a:srgbClr val="141E2B"/>
                </a:solidFill>
                <a:latin typeface="Century Gothic Paneuropean"/>
              </a:rPr>
              <a:t>2. Locate the lines you need to take the information from. </a:t>
            </a:r>
          </a:p>
          <a:p>
            <a:pPr>
              <a:lnSpc>
                <a:spcPts val="5774"/>
              </a:lnSpc>
            </a:pPr>
            <a:endParaRPr lang="en-US" sz="4811" spc="-187">
              <a:solidFill>
                <a:srgbClr val="141E2B"/>
              </a:solidFill>
              <a:latin typeface="Century Gothic Paneuropean"/>
            </a:endParaRPr>
          </a:p>
          <a:p>
            <a:pPr>
              <a:lnSpc>
                <a:spcPts val="5774"/>
              </a:lnSpc>
            </a:pPr>
            <a:r>
              <a:rPr lang="en-US" sz="4811" spc="-187">
                <a:solidFill>
                  <a:srgbClr val="141E2B"/>
                </a:solidFill>
                <a:latin typeface="Century Gothic Paneuropean"/>
              </a:rPr>
              <a:t>3. Use skimming and scanning to find 4 responses and list.</a:t>
            </a:r>
          </a:p>
          <a:p>
            <a:pPr>
              <a:lnSpc>
                <a:spcPts val="5774"/>
              </a:lnSpc>
            </a:pPr>
            <a:endParaRPr lang="en-US" sz="4811" spc="-187">
              <a:solidFill>
                <a:srgbClr val="141E2B"/>
              </a:solidFill>
              <a:latin typeface="Century Gothic Paneuropean"/>
            </a:endParaRPr>
          </a:p>
          <a:p>
            <a:pPr>
              <a:lnSpc>
                <a:spcPts val="5774"/>
              </a:lnSpc>
              <a:spcBef>
                <a:spcPct val="0"/>
              </a:spcBef>
            </a:pPr>
            <a:r>
              <a:rPr lang="en-US" sz="4811" spc="-191">
                <a:solidFill>
                  <a:srgbClr val="141E2B"/>
                </a:solidFill>
                <a:latin typeface="Century Gothic Paneuropean"/>
              </a:rPr>
              <a:t>4. Write your answers</a:t>
            </a:r>
          </a:p>
        </p:txBody>
      </p:sp>
      <p:sp>
        <p:nvSpPr>
          <p:cNvPr id="6" name="Freeform 6"/>
          <p:cNvSpPr/>
          <p:nvPr/>
        </p:nvSpPr>
        <p:spPr>
          <a:xfrm>
            <a:off x="13418122" y="4464447"/>
            <a:ext cx="4209514" cy="4114800"/>
          </a:xfrm>
          <a:custGeom>
            <a:avLst/>
            <a:gdLst/>
            <a:ahLst/>
            <a:cxnLst/>
            <a:rect l="l" t="t" r="r" b="b"/>
            <a:pathLst>
              <a:path w="4209514" h="4114800">
                <a:moveTo>
                  <a:pt x="0" y="0"/>
                </a:moveTo>
                <a:lnTo>
                  <a:pt x="4209514" y="0"/>
                </a:lnTo>
                <a:lnTo>
                  <a:pt x="42095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570254" y="7292733"/>
            <a:ext cx="2399349" cy="2573029"/>
          </a:xfrm>
          <a:custGeom>
            <a:avLst/>
            <a:gdLst/>
            <a:ahLst/>
            <a:cxnLst/>
            <a:rect l="l" t="t" r="r" b="b"/>
            <a:pathLst>
              <a:path w="2399349" h="2573029">
                <a:moveTo>
                  <a:pt x="0" y="0"/>
                </a:moveTo>
                <a:lnTo>
                  <a:pt x="2399349" y="0"/>
                </a:lnTo>
                <a:lnTo>
                  <a:pt x="2399349" y="2573029"/>
                </a:lnTo>
                <a:lnTo>
                  <a:pt x="0" y="25730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5827336" y="9509749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9" name="Freeform 9"/>
          <p:cNvSpPr/>
          <p:nvPr/>
        </p:nvSpPr>
        <p:spPr>
          <a:xfrm>
            <a:off x="14312632" y="378018"/>
            <a:ext cx="1949579" cy="1949579"/>
          </a:xfrm>
          <a:custGeom>
            <a:avLst/>
            <a:gdLst/>
            <a:ahLst/>
            <a:cxnLst/>
            <a:rect l="l" t="t" r="r" b="b"/>
            <a:pathLst>
              <a:path w="1949579" h="1949579">
                <a:moveTo>
                  <a:pt x="0" y="0"/>
                </a:moveTo>
                <a:lnTo>
                  <a:pt x="1949579" y="0"/>
                </a:lnTo>
                <a:lnTo>
                  <a:pt x="1949579" y="1949580"/>
                </a:lnTo>
                <a:lnTo>
                  <a:pt x="0" y="19495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4312632" y="2327598"/>
            <a:ext cx="1949579" cy="838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 spc="16">
                <a:solidFill>
                  <a:srgbClr val="141E2B"/>
                </a:solidFill>
                <a:latin typeface="Century Gothic Paneuropean"/>
              </a:rPr>
              <a:t>Q1: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799" spc="16">
                <a:solidFill>
                  <a:srgbClr val="141E2B"/>
                </a:solidFill>
                <a:latin typeface="Century Gothic Paneuropean"/>
              </a:rPr>
              <a:t>List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4312632" y="2327598"/>
            <a:ext cx="1949579" cy="1215873"/>
            <a:chOff x="0" y="0"/>
            <a:chExt cx="513469" cy="3202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3469" cy="320230"/>
            </a:xfrm>
            <a:custGeom>
              <a:avLst/>
              <a:gdLst/>
              <a:ahLst/>
              <a:cxnLst/>
              <a:rect l="l" t="t" r="r" b="b"/>
              <a:pathLst>
                <a:path w="513469" h="320230">
                  <a:moveTo>
                    <a:pt x="0" y="0"/>
                  </a:moveTo>
                  <a:lnTo>
                    <a:pt x="513469" y="0"/>
                  </a:lnTo>
                  <a:lnTo>
                    <a:pt x="513469" y="320230"/>
                  </a:lnTo>
                  <a:lnTo>
                    <a:pt x="0" y="3202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9158" y="283781"/>
            <a:ext cx="17274922" cy="1133890"/>
            <a:chOff x="0" y="0"/>
            <a:chExt cx="4549774" cy="298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9774" cy="298638"/>
            </a:xfrm>
            <a:custGeom>
              <a:avLst/>
              <a:gdLst/>
              <a:ahLst/>
              <a:cxnLst/>
              <a:rect l="l" t="t" r="r" b="b"/>
              <a:pathLst>
                <a:path w="4549774" h="298638">
                  <a:moveTo>
                    <a:pt x="22856" y="0"/>
                  </a:moveTo>
                  <a:lnTo>
                    <a:pt x="4526918" y="0"/>
                  </a:lnTo>
                  <a:cubicBezTo>
                    <a:pt x="4539541" y="0"/>
                    <a:pt x="4549774" y="10233"/>
                    <a:pt x="4549774" y="22856"/>
                  </a:cubicBezTo>
                  <a:lnTo>
                    <a:pt x="4549774" y="275781"/>
                  </a:lnTo>
                  <a:cubicBezTo>
                    <a:pt x="4549774" y="288405"/>
                    <a:pt x="4539541" y="298638"/>
                    <a:pt x="4526918" y="298638"/>
                  </a:cubicBezTo>
                  <a:lnTo>
                    <a:pt x="22856" y="298638"/>
                  </a:lnTo>
                  <a:cubicBezTo>
                    <a:pt x="10233" y="298638"/>
                    <a:pt x="0" y="288405"/>
                    <a:pt x="0" y="275781"/>
                  </a:cubicBezTo>
                  <a:lnTo>
                    <a:pt x="0" y="22856"/>
                  </a:lnTo>
                  <a:cubicBezTo>
                    <a:pt x="0" y="10233"/>
                    <a:pt x="10233" y="0"/>
                    <a:pt x="22856" y="0"/>
                  </a:cubicBezTo>
                  <a:close/>
                </a:path>
              </a:pathLst>
            </a:custGeom>
            <a:solidFill>
              <a:srgbClr val="62CA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  <a:p>
              <a:pPr algn="ctr">
                <a:lnSpc>
                  <a:spcPts val="60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69233" y="5143500"/>
            <a:ext cx="2528393" cy="2528393"/>
          </a:xfrm>
          <a:custGeom>
            <a:avLst/>
            <a:gdLst/>
            <a:ahLst/>
            <a:cxnLst/>
            <a:rect l="l" t="t" r="r" b="b"/>
            <a:pathLst>
              <a:path w="2528393" h="2528393">
                <a:moveTo>
                  <a:pt x="0" y="0"/>
                </a:moveTo>
                <a:lnTo>
                  <a:pt x="2528394" y="0"/>
                </a:lnTo>
                <a:lnTo>
                  <a:pt x="2528394" y="2528393"/>
                </a:lnTo>
                <a:lnTo>
                  <a:pt x="0" y="2528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869233" y="7657433"/>
            <a:ext cx="2528393" cy="1600867"/>
            <a:chOff x="0" y="0"/>
            <a:chExt cx="665914" cy="4216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5914" cy="421628"/>
            </a:xfrm>
            <a:custGeom>
              <a:avLst/>
              <a:gdLst/>
              <a:ahLst/>
              <a:cxnLst/>
              <a:rect l="l" t="t" r="r" b="b"/>
              <a:pathLst>
                <a:path w="665914" h="421628">
                  <a:moveTo>
                    <a:pt x="0" y="0"/>
                  </a:moveTo>
                  <a:lnTo>
                    <a:pt x="665914" y="0"/>
                  </a:lnTo>
                  <a:lnTo>
                    <a:pt x="665914" y="421628"/>
                  </a:lnTo>
                  <a:lnTo>
                    <a:pt x="0" y="4216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78852" y="4864647"/>
            <a:ext cx="13532298" cy="4313624"/>
            <a:chOff x="0" y="0"/>
            <a:chExt cx="3564062" cy="113609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64062" cy="1136099"/>
            </a:xfrm>
            <a:custGeom>
              <a:avLst/>
              <a:gdLst/>
              <a:ahLst/>
              <a:cxnLst/>
              <a:rect l="l" t="t" r="r" b="b"/>
              <a:pathLst>
                <a:path w="3564062" h="1136099">
                  <a:moveTo>
                    <a:pt x="0" y="0"/>
                  </a:moveTo>
                  <a:lnTo>
                    <a:pt x="3564062" y="0"/>
                  </a:lnTo>
                  <a:lnTo>
                    <a:pt x="3564062" y="1136099"/>
                  </a:lnTo>
                  <a:lnTo>
                    <a:pt x="0" y="11360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62CACA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08957" y="2027637"/>
            <a:ext cx="16150343" cy="2666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spc="27">
                <a:solidFill>
                  <a:srgbClr val="141E2B"/>
                </a:solidFill>
                <a:latin typeface="Century Gothic Paneuropean"/>
              </a:rPr>
              <a:t>Let's take an exam text to develop this skill.</a:t>
            </a:r>
          </a:p>
          <a:p>
            <a:pPr algn="ctr">
              <a:lnSpc>
                <a:spcPts val="5400"/>
              </a:lnSpc>
            </a:pPr>
            <a:endParaRPr lang="en-US" sz="4500" spc="27">
              <a:solidFill>
                <a:srgbClr val="141E2B"/>
              </a:solidFill>
              <a:latin typeface="Century Gothic Paneuropean"/>
            </a:endParaRPr>
          </a:p>
          <a:p>
            <a:pPr marL="971550" lvl="1" indent="-485775">
              <a:lnSpc>
                <a:spcPts val="5400"/>
              </a:lnSpc>
              <a:buFont typeface="Arial"/>
              <a:buChar char="•"/>
            </a:pPr>
            <a:r>
              <a:rPr lang="en-US" sz="4500" spc="27">
                <a:solidFill>
                  <a:srgbClr val="141E2B"/>
                </a:solidFill>
                <a:latin typeface="Century Gothic Paneuropean"/>
              </a:rPr>
              <a:t>Read the question and identify the key words.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endParaRPr lang="en-US" sz="4500" spc="27">
              <a:solidFill>
                <a:srgbClr val="141E2B"/>
              </a:solidFill>
              <a:latin typeface="Century Gothic Paneuropean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734300" y="9943723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64952" y="264983"/>
            <a:ext cx="5105246" cy="104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2"/>
              </a:lnSpc>
              <a:spcBef>
                <a:spcPct val="0"/>
              </a:spcBef>
            </a:pPr>
            <a:r>
              <a:rPr lang="en-US" sz="6110" spc="36">
                <a:solidFill>
                  <a:srgbClr val="141E2B"/>
                </a:solidFill>
                <a:latin typeface="Broadway"/>
              </a:rPr>
              <a:t>Exam focus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69233" y="7686646"/>
            <a:ext cx="2528393" cy="108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4"/>
              </a:lnSpc>
            </a:pPr>
            <a:r>
              <a:rPr lang="en-US" sz="3629" spc="21">
                <a:solidFill>
                  <a:srgbClr val="141E2B"/>
                </a:solidFill>
                <a:latin typeface="Century Gothic Paneuropean"/>
              </a:rPr>
              <a:t>Q1: </a:t>
            </a:r>
          </a:p>
          <a:p>
            <a:pPr algn="ctr">
              <a:lnSpc>
                <a:spcPts val="4354"/>
              </a:lnSpc>
              <a:spcBef>
                <a:spcPct val="0"/>
              </a:spcBef>
            </a:pPr>
            <a:r>
              <a:rPr lang="en-US" sz="3629" spc="21">
                <a:solidFill>
                  <a:srgbClr val="141E2B"/>
                </a:solidFill>
                <a:latin typeface="Century Gothic Paneuropean"/>
              </a:rPr>
              <a:t>List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95717" y="5133975"/>
            <a:ext cx="12963583" cy="3438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 spc="27">
                <a:solidFill>
                  <a:srgbClr val="141E2B"/>
                </a:solidFill>
                <a:latin typeface="Century Gothic Paneuropean"/>
              </a:rPr>
              <a:t>Read again the first part of the source, from lines 1 to 9.</a:t>
            </a:r>
          </a:p>
          <a:p>
            <a:pPr algn="ctr">
              <a:lnSpc>
                <a:spcPts val="5400"/>
              </a:lnSpc>
              <a:spcBef>
                <a:spcPct val="0"/>
              </a:spcBef>
            </a:pPr>
            <a:endParaRPr lang="en-US" sz="4500" spc="27">
              <a:solidFill>
                <a:srgbClr val="141E2B"/>
              </a:solidFill>
              <a:latin typeface="Century Gothic Paneuropean"/>
            </a:endParaRPr>
          </a:p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 spc="27">
                <a:solidFill>
                  <a:srgbClr val="141E2B"/>
                </a:solidFill>
                <a:latin typeface="Century Gothic Paneuropean"/>
              </a:rPr>
              <a:t>List four things about this jungle from this part of the source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9158" y="283781"/>
            <a:ext cx="17274922" cy="1133890"/>
            <a:chOff x="0" y="0"/>
            <a:chExt cx="4549774" cy="298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9774" cy="298638"/>
            </a:xfrm>
            <a:custGeom>
              <a:avLst/>
              <a:gdLst/>
              <a:ahLst/>
              <a:cxnLst/>
              <a:rect l="l" t="t" r="r" b="b"/>
              <a:pathLst>
                <a:path w="4549774" h="298638">
                  <a:moveTo>
                    <a:pt x="22856" y="0"/>
                  </a:moveTo>
                  <a:lnTo>
                    <a:pt x="4526918" y="0"/>
                  </a:lnTo>
                  <a:cubicBezTo>
                    <a:pt x="4539541" y="0"/>
                    <a:pt x="4549774" y="10233"/>
                    <a:pt x="4549774" y="22856"/>
                  </a:cubicBezTo>
                  <a:lnTo>
                    <a:pt x="4549774" y="275781"/>
                  </a:lnTo>
                  <a:cubicBezTo>
                    <a:pt x="4549774" y="288405"/>
                    <a:pt x="4539541" y="298638"/>
                    <a:pt x="4526918" y="298638"/>
                  </a:cubicBezTo>
                  <a:lnTo>
                    <a:pt x="22856" y="298638"/>
                  </a:lnTo>
                  <a:cubicBezTo>
                    <a:pt x="10233" y="298638"/>
                    <a:pt x="0" y="288405"/>
                    <a:pt x="0" y="275781"/>
                  </a:cubicBezTo>
                  <a:lnTo>
                    <a:pt x="0" y="22856"/>
                  </a:lnTo>
                  <a:cubicBezTo>
                    <a:pt x="0" y="10233"/>
                    <a:pt x="10233" y="0"/>
                    <a:pt x="22856" y="0"/>
                  </a:cubicBezTo>
                  <a:close/>
                </a:path>
              </a:pathLst>
            </a:custGeom>
            <a:solidFill>
              <a:srgbClr val="62CA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  <a:p>
              <a:pPr algn="ctr">
                <a:lnSpc>
                  <a:spcPts val="60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69233" y="5143500"/>
            <a:ext cx="2528393" cy="2528393"/>
          </a:xfrm>
          <a:custGeom>
            <a:avLst/>
            <a:gdLst/>
            <a:ahLst/>
            <a:cxnLst/>
            <a:rect l="l" t="t" r="r" b="b"/>
            <a:pathLst>
              <a:path w="2528393" h="2528393">
                <a:moveTo>
                  <a:pt x="0" y="0"/>
                </a:moveTo>
                <a:lnTo>
                  <a:pt x="2528394" y="0"/>
                </a:lnTo>
                <a:lnTo>
                  <a:pt x="2528394" y="2528393"/>
                </a:lnTo>
                <a:lnTo>
                  <a:pt x="0" y="2528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869233" y="7657433"/>
            <a:ext cx="2528393" cy="1600867"/>
            <a:chOff x="0" y="0"/>
            <a:chExt cx="665914" cy="4216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5914" cy="421628"/>
            </a:xfrm>
            <a:custGeom>
              <a:avLst/>
              <a:gdLst/>
              <a:ahLst/>
              <a:cxnLst/>
              <a:rect l="l" t="t" r="r" b="b"/>
              <a:pathLst>
                <a:path w="665914" h="421628">
                  <a:moveTo>
                    <a:pt x="0" y="0"/>
                  </a:moveTo>
                  <a:lnTo>
                    <a:pt x="665914" y="0"/>
                  </a:lnTo>
                  <a:lnTo>
                    <a:pt x="665914" y="421628"/>
                  </a:lnTo>
                  <a:lnTo>
                    <a:pt x="0" y="4216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78852" y="4864647"/>
            <a:ext cx="13532298" cy="4313624"/>
            <a:chOff x="0" y="0"/>
            <a:chExt cx="3564062" cy="113609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64062" cy="1136099"/>
            </a:xfrm>
            <a:custGeom>
              <a:avLst/>
              <a:gdLst/>
              <a:ahLst/>
              <a:cxnLst/>
              <a:rect l="l" t="t" r="r" b="b"/>
              <a:pathLst>
                <a:path w="3564062" h="1136099">
                  <a:moveTo>
                    <a:pt x="0" y="0"/>
                  </a:moveTo>
                  <a:lnTo>
                    <a:pt x="3564062" y="0"/>
                  </a:lnTo>
                  <a:lnTo>
                    <a:pt x="3564062" y="1136099"/>
                  </a:lnTo>
                  <a:lnTo>
                    <a:pt x="0" y="11360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62CACA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08957" y="2027637"/>
            <a:ext cx="16150343" cy="2666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spc="27">
                <a:solidFill>
                  <a:srgbClr val="141E2B"/>
                </a:solidFill>
                <a:latin typeface="Century Gothic Paneuropean"/>
              </a:rPr>
              <a:t>Let's take an exam text to develop this skill.</a:t>
            </a:r>
          </a:p>
          <a:p>
            <a:pPr algn="ctr">
              <a:lnSpc>
                <a:spcPts val="5400"/>
              </a:lnSpc>
            </a:pPr>
            <a:endParaRPr lang="en-US" sz="4500" spc="27">
              <a:solidFill>
                <a:srgbClr val="141E2B"/>
              </a:solidFill>
              <a:latin typeface="Century Gothic Paneuropean"/>
            </a:endParaRPr>
          </a:p>
          <a:p>
            <a:pPr marL="971550" lvl="1" indent="-485775">
              <a:lnSpc>
                <a:spcPts val="5400"/>
              </a:lnSpc>
              <a:buFont typeface="Arial"/>
              <a:buChar char="•"/>
            </a:pPr>
            <a:r>
              <a:rPr lang="en-US" sz="4500" spc="27">
                <a:solidFill>
                  <a:srgbClr val="141E2B"/>
                </a:solidFill>
                <a:latin typeface="Century Gothic Paneuropean"/>
              </a:rPr>
              <a:t>Read the question and identify the key words.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endParaRPr lang="en-US" sz="4500" spc="27">
              <a:solidFill>
                <a:srgbClr val="141E2B"/>
              </a:solidFill>
              <a:latin typeface="Century Gothic Paneuropean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734300" y="9943723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64952" y="264983"/>
            <a:ext cx="5105246" cy="104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2"/>
              </a:lnSpc>
              <a:spcBef>
                <a:spcPct val="0"/>
              </a:spcBef>
            </a:pPr>
            <a:r>
              <a:rPr lang="en-US" sz="6110" spc="36">
                <a:solidFill>
                  <a:srgbClr val="141E2B"/>
                </a:solidFill>
                <a:latin typeface="Broadway"/>
              </a:rPr>
              <a:t>Exam focus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69233" y="7686646"/>
            <a:ext cx="2528393" cy="108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4"/>
              </a:lnSpc>
            </a:pPr>
            <a:r>
              <a:rPr lang="en-US" sz="3629" spc="21">
                <a:solidFill>
                  <a:srgbClr val="141E2B"/>
                </a:solidFill>
                <a:latin typeface="Century Gothic Paneuropean"/>
              </a:rPr>
              <a:t>Q1: </a:t>
            </a:r>
          </a:p>
          <a:p>
            <a:pPr algn="ctr">
              <a:lnSpc>
                <a:spcPts val="4354"/>
              </a:lnSpc>
              <a:spcBef>
                <a:spcPct val="0"/>
              </a:spcBef>
            </a:pPr>
            <a:r>
              <a:rPr lang="en-US" sz="3629" spc="21">
                <a:solidFill>
                  <a:srgbClr val="141E2B"/>
                </a:solidFill>
                <a:latin typeface="Century Gothic Paneuropean"/>
              </a:rPr>
              <a:t>List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711281" y="6005767"/>
            <a:ext cx="4067440" cy="803858"/>
            <a:chOff x="0" y="0"/>
            <a:chExt cx="1071260" cy="21171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71260" cy="211716"/>
            </a:xfrm>
            <a:custGeom>
              <a:avLst/>
              <a:gdLst/>
              <a:ahLst/>
              <a:cxnLst/>
              <a:rect l="l" t="t" r="r" b="b"/>
              <a:pathLst>
                <a:path w="1071260" h="211716">
                  <a:moveTo>
                    <a:pt x="97073" y="0"/>
                  </a:moveTo>
                  <a:lnTo>
                    <a:pt x="974187" y="0"/>
                  </a:lnTo>
                  <a:cubicBezTo>
                    <a:pt x="1027799" y="0"/>
                    <a:pt x="1071260" y="43461"/>
                    <a:pt x="1071260" y="97073"/>
                  </a:cubicBezTo>
                  <a:lnTo>
                    <a:pt x="1071260" y="114643"/>
                  </a:lnTo>
                  <a:cubicBezTo>
                    <a:pt x="1071260" y="168255"/>
                    <a:pt x="1027799" y="211716"/>
                    <a:pt x="974187" y="211716"/>
                  </a:cubicBezTo>
                  <a:lnTo>
                    <a:pt x="97073" y="211716"/>
                  </a:lnTo>
                  <a:cubicBezTo>
                    <a:pt x="43461" y="211716"/>
                    <a:pt x="0" y="168255"/>
                    <a:pt x="0" y="114643"/>
                  </a:cubicBezTo>
                  <a:lnTo>
                    <a:pt x="0" y="97073"/>
                  </a:lnTo>
                  <a:cubicBezTo>
                    <a:pt x="0" y="43461"/>
                    <a:pt x="43461" y="0"/>
                    <a:pt x="97073" y="0"/>
                  </a:cubicBezTo>
                  <a:close/>
                </a:path>
              </a:pathLst>
            </a:custGeom>
            <a:solidFill>
              <a:srgbClr val="62CA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  <a:p>
              <a:pPr algn="ctr">
                <a:lnSpc>
                  <a:spcPts val="119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263210" y="7284716"/>
            <a:ext cx="4067440" cy="803858"/>
            <a:chOff x="0" y="0"/>
            <a:chExt cx="1071260" cy="21171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71260" cy="211716"/>
            </a:xfrm>
            <a:custGeom>
              <a:avLst/>
              <a:gdLst/>
              <a:ahLst/>
              <a:cxnLst/>
              <a:rect l="l" t="t" r="r" b="b"/>
              <a:pathLst>
                <a:path w="1071260" h="211716">
                  <a:moveTo>
                    <a:pt x="97073" y="0"/>
                  </a:moveTo>
                  <a:lnTo>
                    <a:pt x="974187" y="0"/>
                  </a:lnTo>
                  <a:cubicBezTo>
                    <a:pt x="1027799" y="0"/>
                    <a:pt x="1071260" y="43461"/>
                    <a:pt x="1071260" y="97073"/>
                  </a:cubicBezTo>
                  <a:lnTo>
                    <a:pt x="1071260" y="114643"/>
                  </a:lnTo>
                  <a:cubicBezTo>
                    <a:pt x="1071260" y="168255"/>
                    <a:pt x="1027799" y="211716"/>
                    <a:pt x="974187" y="211716"/>
                  </a:cubicBezTo>
                  <a:lnTo>
                    <a:pt x="97073" y="211716"/>
                  </a:lnTo>
                  <a:cubicBezTo>
                    <a:pt x="43461" y="211716"/>
                    <a:pt x="0" y="168255"/>
                    <a:pt x="0" y="114643"/>
                  </a:cubicBezTo>
                  <a:lnTo>
                    <a:pt x="0" y="97073"/>
                  </a:lnTo>
                  <a:cubicBezTo>
                    <a:pt x="0" y="43461"/>
                    <a:pt x="43461" y="0"/>
                    <a:pt x="97073" y="0"/>
                  </a:cubicBezTo>
                  <a:close/>
                </a:path>
              </a:pathLst>
            </a:custGeom>
            <a:solidFill>
              <a:srgbClr val="62CA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  <a:p>
              <a:pPr algn="ctr">
                <a:lnSpc>
                  <a:spcPts val="119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070473" y="7363646"/>
            <a:ext cx="2199450" cy="724929"/>
            <a:chOff x="0" y="0"/>
            <a:chExt cx="579279" cy="19092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79279" cy="190928"/>
            </a:xfrm>
            <a:custGeom>
              <a:avLst/>
              <a:gdLst/>
              <a:ahLst/>
              <a:cxnLst/>
              <a:rect l="l" t="t" r="r" b="b"/>
              <a:pathLst>
                <a:path w="579279" h="190928">
                  <a:moveTo>
                    <a:pt x="95464" y="0"/>
                  </a:moveTo>
                  <a:lnTo>
                    <a:pt x="483815" y="0"/>
                  </a:lnTo>
                  <a:cubicBezTo>
                    <a:pt x="509134" y="0"/>
                    <a:pt x="533415" y="10058"/>
                    <a:pt x="551318" y="27961"/>
                  </a:cubicBezTo>
                  <a:cubicBezTo>
                    <a:pt x="569221" y="45864"/>
                    <a:pt x="579279" y="70145"/>
                    <a:pt x="579279" y="95464"/>
                  </a:cubicBezTo>
                  <a:lnTo>
                    <a:pt x="579279" y="95464"/>
                  </a:lnTo>
                  <a:cubicBezTo>
                    <a:pt x="579279" y="148187"/>
                    <a:pt x="536538" y="190928"/>
                    <a:pt x="483815" y="190928"/>
                  </a:cubicBezTo>
                  <a:lnTo>
                    <a:pt x="95464" y="190928"/>
                  </a:lnTo>
                  <a:cubicBezTo>
                    <a:pt x="42741" y="190928"/>
                    <a:pt x="0" y="148187"/>
                    <a:pt x="0" y="95464"/>
                  </a:cubicBezTo>
                  <a:lnTo>
                    <a:pt x="0" y="95464"/>
                  </a:lnTo>
                  <a:cubicBezTo>
                    <a:pt x="0" y="42741"/>
                    <a:pt x="42741" y="0"/>
                    <a:pt x="95464" y="0"/>
                  </a:cubicBezTo>
                  <a:close/>
                </a:path>
              </a:pathLst>
            </a:custGeom>
            <a:solidFill>
              <a:srgbClr val="62CA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  <a:p>
              <a:pPr algn="ctr">
                <a:lnSpc>
                  <a:spcPts val="119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263210" y="5297654"/>
            <a:ext cx="12963583" cy="3438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 spc="27">
                <a:solidFill>
                  <a:srgbClr val="141E2B"/>
                </a:solidFill>
                <a:latin typeface="Century Gothic Paneuropean"/>
              </a:rPr>
              <a:t>Read again the first part of the source, from lines 1 to 9.</a:t>
            </a:r>
          </a:p>
          <a:p>
            <a:pPr algn="ctr">
              <a:lnSpc>
                <a:spcPts val="5400"/>
              </a:lnSpc>
              <a:spcBef>
                <a:spcPct val="0"/>
              </a:spcBef>
            </a:pPr>
            <a:endParaRPr lang="en-US" sz="4500" spc="27">
              <a:solidFill>
                <a:srgbClr val="141E2B"/>
              </a:solidFill>
              <a:latin typeface="Century Gothic Paneuropean"/>
            </a:endParaRPr>
          </a:p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 spc="27">
                <a:solidFill>
                  <a:srgbClr val="141E2B"/>
                </a:solidFill>
                <a:latin typeface="Century Gothic Paneuropean"/>
              </a:rPr>
              <a:t>List four things about this jungle from this part of the source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9158" y="283781"/>
            <a:ext cx="17274922" cy="1133890"/>
            <a:chOff x="0" y="0"/>
            <a:chExt cx="4549774" cy="298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9774" cy="298638"/>
            </a:xfrm>
            <a:custGeom>
              <a:avLst/>
              <a:gdLst/>
              <a:ahLst/>
              <a:cxnLst/>
              <a:rect l="l" t="t" r="r" b="b"/>
              <a:pathLst>
                <a:path w="4549774" h="298638">
                  <a:moveTo>
                    <a:pt x="22856" y="0"/>
                  </a:moveTo>
                  <a:lnTo>
                    <a:pt x="4526918" y="0"/>
                  </a:lnTo>
                  <a:cubicBezTo>
                    <a:pt x="4539541" y="0"/>
                    <a:pt x="4549774" y="10233"/>
                    <a:pt x="4549774" y="22856"/>
                  </a:cubicBezTo>
                  <a:lnTo>
                    <a:pt x="4549774" y="275781"/>
                  </a:lnTo>
                  <a:cubicBezTo>
                    <a:pt x="4549774" y="288405"/>
                    <a:pt x="4539541" y="298638"/>
                    <a:pt x="4526918" y="298638"/>
                  </a:cubicBezTo>
                  <a:lnTo>
                    <a:pt x="22856" y="298638"/>
                  </a:lnTo>
                  <a:cubicBezTo>
                    <a:pt x="10233" y="298638"/>
                    <a:pt x="0" y="288405"/>
                    <a:pt x="0" y="275781"/>
                  </a:cubicBezTo>
                  <a:lnTo>
                    <a:pt x="0" y="22856"/>
                  </a:lnTo>
                  <a:cubicBezTo>
                    <a:pt x="0" y="10233"/>
                    <a:pt x="10233" y="0"/>
                    <a:pt x="22856" y="0"/>
                  </a:cubicBezTo>
                  <a:close/>
                </a:path>
              </a:pathLst>
            </a:custGeom>
            <a:solidFill>
              <a:srgbClr val="62CA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  <a:p>
              <a:pPr algn="ctr">
                <a:lnSpc>
                  <a:spcPts val="60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7598" y="2965127"/>
            <a:ext cx="17546482" cy="7131046"/>
            <a:chOff x="0" y="0"/>
            <a:chExt cx="4621296" cy="18781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21296" cy="1878136"/>
            </a:xfrm>
            <a:custGeom>
              <a:avLst/>
              <a:gdLst/>
              <a:ahLst/>
              <a:cxnLst/>
              <a:rect l="l" t="t" r="r" b="b"/>
              <a:pathLst>
                <a:path w="4621296" h="1878136">
                  <a:moveTo>
                    <a:pt x="0" y="0"/>
                  </a:moveTo>
                  <a:lnTo>
                    <a:pt x="4621296" y="0"/>
                  </a:lnTo>
                  <a:lnTo>
                    <a:pt x="4621296" y="1878136"/>
                  </a:lnTo>
                  <a:lnTo>
                    <a:pt x="0" y="18781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62CACA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734300" y="9943723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3161" y="3131634"/>
            <a:ext cx="17250920" cy="6943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 spc="21" dirty="0">
                <a:solidFill>
                  <a:srgbClr val="141E2B"/>
                </a:solidFill>
                <a:latin typeface="Century Gothic Paneuropean"/>
              </a:rPr>
              <a:t>The jungle was high and the jungle was broad. Sounds like music and flying tents filled the sky, and those were pterodactyls soaring with huge grey wings. </a:t>
            </a:r>
          </a:p>
          <a:p>
            <a:pPr>
              <a:lnSpc>
                <a:spcPts val="4200"/>
              </a:lnSpc>
            </a:pPr>
            <a:endParaRPr lang="en-US" sz="3500" spc="21" dirty="0">
              <a:solidFill>
                <a:srgbClr val="141E2B"/>
              </a:solidFill>
              <a:latin typeface="Century Gothic Paneuropean"/>
            </a:endParaRPr>
          </a:p>
          <a:p>
            <a:pPr>
              <a:lnSpc>
                <a:spcPts val="4200"/>
              </a:lnSpc>
            </a:pPr>
            <a:r>
              <a:rPr lang="en-US" sz="3500" spc="21" dirty="0">
                <a:solidFill>
                  <a:srgbClr val="141E2B"/>
                </a:solidFill>
                <a:latin typeface="Century Gothic Paneuropean"/>
              </a:rPr>
              <a:t>‘I’ve hunted tiger, wild boar, buffalo, elephant, but now, this is it,’ said Eckels. </a:t>
            </a:r>
          </a:p>
          <a:p>
            <a:pPr>
              <a:lnSpc>
                <a:spcPts val="4200"/>
              </a:lnSpc>
            </a:pPr>
            <a:endParaRPr lang="en-US" sz="3500" spc="21" dirty="0">
              <a:solidFill>
                <a:srgbClr val="141E2B"/>
              </a:solidFill>
              <a:latin typeface="Century Gothic Paneuropean"/>
            </a:endParaRPr>
          </a:p>
          <a:p>
            <a:pPr>
              <a:lnSpc>
                <a:spcPts val="4200"/>
              </a:lnSpc>
            </a:pPr>
            <a:r>
              <a:rPr lang="en-US" sz="3500" spc="21" dirty="0">
                <a:solidFill>
                  <a:srgbClr val="141E2B"/>
                </a:solidFill>
                <a:latin typeface="Century Gothic Paneuropean"/>
              </a:rPr>
              <a:t>‘I’m shaking like a kid.’ ‘Ah,’ said Travis.</a:t>
            </a:r>
          </a:p>
          <a:p>
            <a:pPr>
              <a:lnSpc>
                <a:spcPts val="4200"/>
              </a:lnSpc>
            </a:pPr>
            <a:endParaRPr lang="en-US" sz="3500" spc="21" dirty="0">
              <a:solidFill>
                <a:srgbClr val="141E2B"/>
              </a:solidFill>
              <a:latin typeface="Century Gothic Paneuropean"/>
            </a:endParaRPr>
          </a:p>
          <a:p>
            <a:pPr>
              <a:lnSpc>
                <a:spcPts val="4200"/>
              </a:lnSpc>
            </a:pPr>
            <a:r>
              <a:rPr lang="en-US" sz="3500" spc="21" dirty="0">
                <a:solidFill>
                  <a:srgbClr val="141E2B"/>
                </a:solidFill>
                <a:latin typeface="Century Gothic Paneuropean"/>
              </a:rPr>
              <a:t>Everyone stopped. </a:t>
            </a:r>
          </a:p>
          <a:p>
            <a:pPr>
              <a:lnSpc>
                <a:spcPts val="4200"/>
              </a:lnSpc>
            </a:pPr>
            <a:endParaRPr lang="en-US" sz="3500" spc="21" dirty="0">
              <a:solidFill>
                <a:srgbClr val="141E2B"/>
              </a:solidFill>
              <a:latin typeface="Century Gothic Paneuropean"/>
            </a:endParaRPr>
          </a:p>
          <a:p>
            <a:pPr>
              <a:lnSpc>
                <a:spcPts val="4200"/>
              </a:lnSpc>
            </a:pPr>
            <a:r>
              <a:rPr lang="en-US" sz="3500" spc="21" dirty="0">
                <a:solidFill>
                  <a:srgbClr val="141E2B"/>
                </a:solidFill>
                <a:latin typeface="Century Gothic Paneuropean"/>
              </a:rPr>
              <a:t>Travis raised his hand. ‘Ahead,’ he whispered, ‘in the mist. There he is. There’s his Royal Majesty now.’ </a:t>
            </a:r>
          </a:p>
          <a:p>
            <a:pPr>
              <a:lnSpc>
                <a:spcPts val="4200"/>
              </a:lnSpc>
            </a:pPr>
            <a:endParaRPr lang="en-US" sz="3500" spc="21" dirty="0">
              <a:solidFill>
                <a:srgbClr val="141E2B"/>
              </a:solidFill>
              <a:latin typeface="Century Gothic Paneuropean"/>
            </a:endParaRP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500" spc="21" dirty="0">
                <a:solidFill>
                  <a:srgbClr val="141E2B"/>
                </a:solidFill>
                <a:latin typeface="Century Gothic Paneuropean"/>
              </a:rPr>
              <a:t>The jungle was wide and full of </a:t>
            </a:r>
            <a:r>
              <a:rPr lang="en-US" sz="3500" spc="21" dirty="0" err="1">
                <a:solidFill>
                  <a:srgbClr val="141E2B"/>
                </a:solidFill>
                <a:latin typeface="Century Gothic Paneuropean"/>
              </a:rPr>
              <a:t>twitterings</a:t>
            </a:r>
            <a:r>
              <a:rPr lang="en-US" sz="3500" spc="21" dirty="0">
                <a:solidFill>
                  <a:srgbClr val="141E2B"/>
                </a:solidFill>
                <a:latin typeface="Century Gothic Paneuropean"/>
              </a:rPr>
              <a:t>, rustlings, murmurs, and sighs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442567" y="5412216"/>
            <a:ext cx="2391513" cy="2391513"/>
          </a:xfrm>
          <a:custGeom>
            <a:avLst/>
            <a:gdLst/>
            <a:ahLst/>
            <a:cxnLst/>
            <a:rect l="l" t="t" r="r" b="b"/>
            <a:pathLst>
              <a:path w="2391513" h="2391513">
                <a:moveTo>
                  <a:pt x="0" y="0"/>
                </a:moveTo>
                <a:lnTo>
                  <a:pt x="2391513" y="0"/>
                </a:lnTo>
                <a:lnTo>
                  <a:pt x="2391513" y="2391513"/>
                </a:lnTo>
                <a:lnTo>
                  <a:pt x="0" y="23915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1584178"/>
            <a:ext cx="16150343" cy="1380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 spc="27" dirty="0">
                <a:solidFill>
                  <a:srgbClr val="141E2B"/>
                </a:solidFill>
                <a:latin typeface="Century Gothic Paneuropean"/>
              </a:rPr>
              <a:t>Now, skim and scan the extract below to find anything about the jungle.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64952" y="264983"/>
            <a:ext cx="5105246" cy="104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2"/>
              </a:lnSpc>
              <a:spcBef>
                <a:spcPct val="0"/>
              </a:spcBef>
            </a:pPr>
            <a:r>
              <a:rPr lang="en-US" sz="6110" spc="36">
                <a:solidFill>
                  <a:srgbClr val="141E2B"/>
                </a:solidFill>
                <a:latin typeface="Broadway"/>
              </a:rPr>
              <a:t>Exam focus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9158" y="283781"/>
            <a:ext cx="17274922" cy="1133890"/>
            <a:chOff x="0" y="0"/>
            <a:chExt cx="4549774" cy="298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9774" cy="298638"/>
            </a:xfrm>
            <a:custGeom>
              <a:avLst/>
              <a:gdLst/>
              <a:ahLst/>
              <a:cxnLst/>
              <a:rect l="l" t="t" r="r" b="b"/>
              <a:pathLst>
                <a:path w="4549774" h="298638">
                  <a:moveTo>
                    <a:pt x="22856" y="0"/>
                  </a:moveTo>
                  <a:lnTo>
                    <a:pt x="4526918" y="0"/>
                  </a:lnTo>
                  <a:cubicBezTo>
                    <a:pt x="4539541" y="0"/>
                    <a:pt x="4549774" y="10233"/>
                    <a:pt x="4549774" y="22856"/>
                  </a:cubicBezTo>
                  <a:lnTo>
                    <a:pt x="4549774" y="275781"/>
                  </a:lnTo>
                  <a:cubicBezTo>
                    <a:pt x="4549774" y="288405"/>
                    <a:pt x="4539541" y="298638"/>
                    <a:pt x="4526918" y="298638"/>
                  </a:cubicBezTo>
                  <a:lnTo>
                    <a:pt x="22856" y="298638"/>
                  </a:lnTo>
                  <a:cubicBezTo>
                    <a:pt x="10233" y="298638"/>
                    <a:pt x="0" y="288405"/>
                    <a:pt x="0" y="275781"/>
                  </a:cubicBezTo>
                  <a:lnTo>
                    <a:pt x="0" y="22856"/>
                  </a:lnTo>
                  <a:cubicBezTo>
                    <a:pt x="0" y="10233"/>
                    <a:pt x="10233" y="0"/>
                    <a:pt x="22856" y="0"/>
                  </a:cubicBezTo>
                  <a:close/>
                </a:path>
              </a:pathLst>
            </a:custGeom>
            <a:solidFill>
              <a:srgbClr val="62CA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  <a:p>
              <a:pPr algn="ctr">
                <a:lnSpc>
                  <a:spcPts val="60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7598" y="2965127"/>
            <a:ext cx="17546482" cy="7131046"/>
            <a:chOff x="0" y="0"/>
            <a:chExt cx="4621296" cy="18781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21296" cy="1878136"/>
            </a:xfrm>
            <a:custGeom>
              <a:avLst/>
              <a:gdLst/>
              <a:ahLst/>
              <a:cxnLst/>
              <a:rect l="l" t="t" r="r" b="b"/>
              <a:pathLst>
                <a:path w="4621296" h="1878136">
                  <a:moveTo>
                    <a:pt x="0" y="0"/>
                  </a:moveTo>
                  <a:lnTo>
                    <a:pt x="4621296" y="0"/>
                  </a:lnTo>
                  <a:lnTo>
                    <a:pt x="4621296" y="1878136"/>
                  </a:lnTo>
                  <a:lnTo>
                    <a:pt x="0" y="18781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62CACA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1584178"/>
            <a:ext cx="16150343" cy="1380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 spc="27">
                <a:solidFill>
                  <a:srgbClr val="141E2B"/>
                </a:solidFill>
                <a:latin typeface="Century Gothic Paneuropean"/>
              </a:rPr>
              <a:t>Now, skim and scan the extract below to find anything about the jungle.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734300" y="9943723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80301" y="264983"/>
            <a:ext cx="13674549" cy="104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2"/>
              </a:lnSpc>
              <a:spcBef>
                <a:spcPct val="0"/>
              </a:spcBef>
            </a:pPr>
            <a:r>
              <a:rPr lang="en-US" sz="6110" spc="36">
                <a:solidFill>
                  <a:srgbClr val="141E2B"/>
                </a:solidFill>
                <a:latin typeface="Broadway"/>
              </a:rPr>
              <a:t>Exam focus - possible answers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28700" y="2965127"/>
            <a:ext cx="4067440" cy="803858"/>
            <a:chOff x="0" y="0"/>
            <a:chExt cx="1071260" cy="21171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71260" cy="211716"/>
            </a:xfrm>
            <a:custGeom>
              <a:avLst/>
              <a:gdLst/>
              <a:ahLst/>
              <a:cxnLst/>
              <a:rect l="l" t="t" r="r" b="b"/>
              <a:pathLst>
                <a:path w="1071260" h="211716">
                  <a:moveTo>
                    <a:pt x="97073" y="0"/>
                  </a:moveTo>
                  <a:lnTo>
                    <a:pt x="974187" y="0"/>
                  </a:lnTo>
                  <a:cubicBezTo>
                    <a:pt x="1027799" y="0"/>
                    <a:pt x="1071260" y="43461"/>
                    <a:pt x="1071260" y="97073"/>
                  </a:cubicBezTo>
                  <a:lnTo>
                    <a:pt x="1071260" y="114643"/>
                  </a:lnTo>
                  <a:cubicBezTo>
                    <a:pt x="1071260" y="168255"/>
                    <a:pt x="1027799" y="211716"/>
                    <a:pt x="974187" y="211716"/>
                  </a:cubicBezTo>
                  <a:lnTo>
                    <a:pt x="97073" y="211716"/>
                  </a:lnTo>
                  <a:cubicBezTo>
                    <a:pt x="43461" y="211716"/>
                    <a:pt x="0" y="168255"/>
                    <a:pt x="0" y="114643"/>
                  </a:cubicBezTo>
                  <a:lnTo>
                    <a:pt x="0" y="97073"/>
                  </a:lnTo>
                  <a:cubicBezTo>
                    <a:pt x="0" y="43461"/>
                    <a:pt x="43461" y="0"/>
                    <a:pt x="97073" y="0"/>
                  </a:cubicBezTo>
                  <a:close/>
                </a:path>
              </a:pathLst>
            </a:custGeom>
            <a:solidFill>
              <a:srgbClr val="62CA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  <a:p>
              <a:pPr algn="ctr">
                <a:lnSpc>
                  <a:spcPts val="11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45966" y="2965127"/>
            <a:ext cx="4067440" cy="803858"/>
            <a:chOff x="0" y="0"/>
            <a:chExt cx="1071260" cy="2117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71260" cy="211716"/>
            </a:xfrm>
            <a:custGeom>
              <a:avLst/>
              <a:gdLst/>
              <a:ahLst/>
              <a:cxnLst/>
              <a:rect l="l" t="t" r="r" b="b"/>
              <a:pathLst>
                <a:path w="1071260" h="211716">
                  <a:moveTo>
                    <a:pt x="97073" y="0"/>
                  </a:moveTo>
                  <a:lnTo>
                    <a:pt x="974187" y="0"/>
                  </a:lnTo>
                  <a:cubicBezTo>
                    <a:pt x="1027799" y="0"/>
                    <a:pt x="1071260" y="43461"/>
                    <a:pt x="1071260" y="97073"/>
                  </a:cubicBezTo>
                  <a:lnTo>
                    <a:pt x="1071260" y="114643"/>
                  </a:lnTo>
                  <a:cubicBezTo>
                    <a:pt x="1071260" y="168255"/>
                    <a:pt x="1027799" y="211716"/>
                    <a:pt x="974187" y="211716"/>
                  </a:cubicBezTo>
                  <a:lnTo>
                    <a:pt x="97073" y="211716"/>
                  </a:lnTo>
                  <a:cubicBezTo>
                    <a:pt x="43461" y="211716"/>
                    <a:pt x="0" y="168255"/>
                    <a:pt x="0" y="114643"/>
                  </a:cubicBezTo>
                  <a:lnTo>
                    <a:pt x="0" y="97073"/>
                  </a:lnTo>
                  <a:cubicBezTo>
                    <a:pt x="0" y="43461"/>
                    <a:pt x="43461" y="0"/>
                    <a:pt x="97073" y="0"/>
                  </a:cubicBezTo>
                  <a:close/>
                </a:path>
              </a:pathLst>
            </a:custGeom>
            <a:solidFill>
              <a:srgbClr val="62CA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  <a:p>
              <a:pPr algn="ctr">
                <a:lnSpc>
                  <a:spcPts val="11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83161" y="3519456"/>
            <a:ext cx="4067440" cy="956258"/>
            <a:chOff x="0" y="0"/>
            <a:chExt cx="1071260" cy="25185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71260" cy="251854"/>
            </a:xfrm>
            <a:custGeom>
              <a:avLst/>
              <a:gdLst/>
              <a:ahLst/>
              <a:cxnLst/>
              <a:rect l="l" t="t" r="r" b="b"/>
              <a:pathLst>
                <a:path w="1071260" h="251854">
                  <a:moveTo>
                    <a:pt x="97073" y="0"/>
                  </a:moveTo>
                  <a:lnTo>
                    <a:pt x="974187" y="0"/>
                  </a:lnTo>
                  <a:cubicBezTo>
                    <a:pt x="1027799" y="0"/>
                    <a:pt x="1071260" y="43461"/>
                    <a:pt x="1071260" y="97073"/>
                  </a:cubicBezTo>
                  <a:lnTo>
                    <a:pt x="1071260" y="154781"/>
                  </a:lnTo>
                  <a:cubicBezTo>
                    <a:pt x="1071260" y="208393"/>
                    <a:pt x="1027799" y="251854"/>
                    <a:pt x="974187" y="251854"/>
                  </a:cubicBezTo>
                  <a:lnTo>
                    <a:pt x="97073" y="251854"/>
                  </a:lnTo>
                  <a:cubicBezTo>
                    <a:pt x="71328" y="251854"/>
                    <a:pt x="46637" y="241627"/>
                    <a:pt x="28432" y="223422"/>
                  </a:cubicBezTo>
                  <a:cubicBezTo>
                    <a:pt x="10227" y="205217"/>
                    <a:pt x="0" y="180527"/>
                    <a:pt x="0" y="154781"/>
                  </a:cubicBezTo>
                  <a:lnTo>
                    <a:pt x="0" y="97073"/>
                  </a:lnTo>
                  <a:cubicBezTo>
                    <a:pt x="0" y="43461"/>
                    <a:pt x="43461" y="0"/>
                    <a:pt x="97073" y="0"/>
                  </a:cubicBezTo>
                  <a:close/>
                </a:path>
              </a:pathLst>
            </a:custGeom>
            <a:solidFill>
              <a:srgbClr val="62CA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  <a:p>
              <a:pPr algn="ctr">
                <a:lnSpc>
                  <a:spcPts val="119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191860" y="2888927"/>
            <a:ext cx="4067440" cy="956258"/>
            <a:chOff x="0" y="0"/>
            <a:chExt cx="1071260" cy="25185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71260" cy="251854"/>
            </a:xfrm>
            <a:custGeom>
              <a:avLst/>
              <a:gdLst/>
              <a:ahLst/>
              <a:cxnLst/>
              <a:rect l="l" t="t" r="r" b="b"/>
              <a:pathLst>
                <a:path w="1071260" h="251854">
                  <a:moveTo>
                    <a:pt x="97073" y="0"/>
                  </a:moveTo>
                  <a:lnTo>
                    <a:pt x="974187" y="0"/>
                  </a:lnTo>
                  <a:cubicBezTo>
                    <a:pt x="1027799" y="0"/>
                    <a:pt x="1071260" y="43461"/>
                    <a:pt x="1071260" y="97073"/>
                  </a:cubicBezTo>
                  <a:lnTo>
                    <a:pt x="1071260" y="154781"/>
                  </a:lnTo>
                  <a:cubicBezTo>
                    <a:pt x="1071260" y="208393"/>
                    <a:pt x="1027799" y="251854"/>
                    <a:pt x="974187" y="251854"/>
                  </a:cubicBezTo>
                  <a:lnTo>
                    <a:pt x="97073" y="251854"/>
                  </a:lnTo>
                  <a:cubicBezTo>
                    <a:pt x="71328" y="251854"/>
                    <a:pt x="46637" y="241627"/>
                    <a:pt x="28432" y="223422"/>
                  </a:cubicBezTo>
                  <a:cubicBezTo>
                    <a:pt x="10227" y="205217"/>
                    <a:pt x="0" y="180527"/>
                    <a:pt x="0" y="154781"/>
                  </a:cubicBezTo>
                  <a:lnTo>
                    <a:pt x="0" y="97073"/>
                  </a:lnTo>
                  <a:cubicBezTo>
                    <a:pt x="0" y="43461"/>
                    <a:pt x="43461" y="0"/>
                    <a:pt x="97073" y="0"/>
                  </a:cubicBezTo>
                  <a:close/>
                </a:path>
              </a:pathLst>
            </a:custGeom>
            <a:solidFill>
              <a:srgbClr val="62CA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  <a:p>
              <a:pPr algn="ctr">
                <a:lnSpc>
                  <a:spcPts val="119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977076" y="3519456"/>
            <a:ext cx="4988281" cy="956258"/>
            <a:chOff x="0" y="0"/>
            <a:chExt cx="1313786" cy="25185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13786" cy="251854"/>
            </a:xfrm>
            <a:custGeom>
              <a:avLst/>
              <a:gdLst/>
              <a:ahLst/>
              <a:cxnLst/>
              <a:rect l="l" t="t" r="r" b="b"/>
              <a:pathLst>
                <a:path w="1313786" h="251854">
                  <a:moveTo>
                    <a:pt x="79153" y="0"/>
                  </a:moveTo>
                  <a:lnTo>
                    <a:pt x="1234633" y="0"/>
                  </a:lnTo>
                  <a:cubicBezTo>
                    <a:pt x="1255625" y="0"/>
                    <a:pt x="1275758" y="8339"/>
                    <a:pt x="1290602" y="23183"/>
                  </a:cubicBezTo>
                  <a:cubicBezTo>
                    <a:pt x="1305446" y="38027"/>
                    <a:pt x="1313786" y="58160"/>
                    <a:pt x="1313786" y="79153"/>
                  </a:cubicBezTo>
                  <a:lnTo>
                    <a:pt x="1313786" y="172701"/>
                  </a:lnTo>
                  <a:cubicBezTo>
                    <a:pt x="1313786" y="216416"/>
                    <a:pt x="1278348" y="251854"/>
                    <a:pt x="1234633" y="251854"/>
                  </a:cubicBezTo>
                  <a:lnTo>
                    <a:pt x="79153" y="251854"/>
                  </a:lnTo>
                  <a:cubicBezTo>
                    <a:pt x="58160" y="251854"/>
                    <a:pt x="38027" y="243515"/>
                    <a:pt x="23183" y="228671"/>
                  </a:cubicBezTo>
                  <a:cubicBezTo>
                    <a:pt x="8339" y="213827"/>
                    <a:pt x="0" y="193694"/>
                    <a:pt x="0" y="172701"/>
                  </a:cubicBezTo>
                  <a:lnTo>
                    <a:pt x="0" y="79153"/>
                  </a:lnTo>
                  <a:cubicBezTo>
                    <a:pt x="0" y="58160"/>
                    <a:pt x="8339" y="38027"/>
                    <a:pt x="23183" y="23183"/>
                  </a:cubicBezTo>
                  <a:cubicBezTo>
                    <a:pt x="38027" y="8339"/>
                    <a:pt x="58160" y="0"/>
                    <a:pt x="79153" y="0"/>
                  </a:cubicBezTo>
                  <a:close/>
                </a:path>
              </a:pathLst>
            </a:custGeom>
            <a:solidFill>
              <a:srgbClr val="62CA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  <a:p>
              <a:pPr algn="ctr">
                <a:lnSpc>
                  <a:spcPts val="119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1223914" y="7803729"/>
            <a:ext cx="1967946" cy="851020"/>
            <a:chOff x="0" y="0"/>
            <a:chExt cx="518307" cy="22413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18307" cy="224137"/>
            </a:xfrm>
            <a:custGeom>
              <a:avLst/>
              <a:gdLst/>
              <a:ahLst/>
              <a:cxnLst/>
              <a:rect l="l" t="t" r="r" b="b"/>
              <a:pathLst>
                <a:path w="518307" h="224137">
                  <a:moveTo>
                    <a:pt x="112068" y="0"/>
                  </a:moveTo>
                  <a:lnTo>
                    <a:pt x="406238" y="0"/>
                  </a:lnTo>
                  <a:cubicBezTo>
                    <a:pt x="435961" y="0"/>
                    <a:pt x="464466" y="11807"/>
                    <a:pt x="485483" y="32824"/>
                  </a:cubicBezTo>
                  <a:cubicBezTo>
                    <a:pt x="506500" y="53841"/>
                    <a:pt x="518307" y="82346"/>
                    <a:pt x="518307" y="112068"/>
                  </a:cubicBezTo>
                  <a:lnTo>
                    <a:pt x="518307" y="112068"/>
                  </a:lnTo>
                  <a:cubicBezTo>
                    <a:pt x="518307" y="141791"/>
                    <a:pt x="506500" y="170296"/>
                    <a:pt x="485483" y="191313"/>
                  </a:cubicBezTo>
                  <a:cubicBezTo>
                    <a:pt x="464466" y="212330"/>
                    <a:pt x="435961" y="224137"/>
                    <a:pt x="406238" y="224137"/>
                  </a:cubicBezTo>
                  <a:lnTo>
                    <a:pt x="112068" y="224137"/>
                  </a:lnTo>
                  <a:cubicBezTo>
                    <a:pt x="82346" y="224137"/>
                    <a:pt x="53841" y="212330"/>
                    <a:pt x="32824" y="191313"/>
                  </a:cubicBezTo>
                  <a:cubicBezTo>
                    <a:pt x="11807" y="170296"/>
                    <a:pt x="0" y="141791"/>
                    <a:pt x="0" y="112068"/>
                  </a:cubicBezTo>
                  <a:lnTo>
                    <a:pt x="0" y="112068"/>
                  </a:lnTo>
                  <a:cubicBezTo>
                    <a:pt x="0" y="82346"/>
                    <a:pt x="11807" y="53841"/>
                    <a:pt x="32824" y="32824"/>
                  </a:cubicBezTo>
                  <a:cubicBezTo>
                    <a:pt x="53841" y="11807"/>
                    <a:pt x="82346" y="0"/>
                    <a:pt x="112068" y="0"/>
                  </a:cubicBezTo>
                  <a:close/>
                </a:path>
              </a:pathLst>
            </a:custGeom>
            <a:solidFill>
              <a:srgbClr val="62CA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  <a:p>
              <a:pPr algn="ctr">
                <a:lnSpc>
                  <a:spcPts val="119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51873" y="9258300"/>
            <a:ext cx="3744267" cy="916802"/>
            <a:chOff x="0" y="0"/>
            <a:chExt cx="986144" cy="24146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86144" cy="241462"/>
            </a:xfrm>
            <a:custGeom>
              <a:avLst/>
              <a:gdLst/>
              <a:ahLst/>
              <a:cxnLst/>
              <a:rect l="l" t="t" r="r" b="b"/>
              <a:pathLst>
                <a:path w="986144" h="241462">
                  <a:moveTo>
                    <a:pt x="105451" y="0"/>
                  </a:moveTo>
                  <a:lnTo>
                    <a:pt x="880693" y="0"/>
                  </a:lnTo>
                  <a:cubicBezTo>
                    <a:pt x="938932" y="0"/>
                    <a:pt x="986144" y="47212"/>
                    <a:pt x="986144" y="105451"/>
                  </a:cubicBezTo>
                  <a:lnTo>
                    <a:pt x="986144" y="136011"/>
                  </a:lnTo>
                  <a:cubicBezTo>
                    <a:pt x="986144" y="163978"/>
                    <a:pt x="975034" y="190800"/>
                    <a:pt x="955258" y="210576"/>
                  </a:cubicBezTo>
                  <a:cubicBezTo>
                    <a:pt x="935482" y="230352"/>
                    <a:pt x="908660" y="241462"/>
                    <a:pt x="880693" y="241462"/>
                  </a:cubicBezTo>
                  <a:lnTo>
                    <a:pt x="105451" y="241462"/>
                  </a:lnTo>
                  <a:cubicBezTo>
                    <a:pt x="47212" y="241462"/>
                    <a:pt x="0" y="194250"/>
                    <a:pt x="0" y="136011"/>
                  </a:cubicBezTo>
                  <a:lnTo>
                    <a:pt x="0" y="105451"/>
                  </a:lnTo>
                  <a:cubicBezTo>
                    <a:pt x="0" y="47212"/>
                    <a:pt x="47212" y="0"/>
                    <a:pt x="105451" y="0"/>
                  </a:cubicBezTo>
                  <a:close/>
                </a:path>
              </a:pathLst>
            </a:custGeom>
            <a:solidFill>
              <a:srgbClr val="62CA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  <a:p>
              <a:pPr algn="ctr">
                <a:lnSpc>
                  <a:spcPts val="119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174901" y="9218843"/>
            <a:ext cx="9118907" cy="956258"/>
            <a:chOff x="0" y="0"/>
            <a:chExt cx="2401688" cy="25185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401688" cy="251854"/>
            </a:xfrm>
            <a:custGeom>
              <a:avLst/>
              <a:gdLst/>
              <a:ahLst/>
              <a:cxnLst/>
              <a:rect l="l" t="t" r="r" b="b"/>
              <a:pathLst>
                <a:path w="2401688" h="251854">
                  <a:moveTo>
                    <a:pt x="43299" y="0"/>
                  </a:moveTo>
                  <a:lnTo>
                    <a:pt x="2358389" y="0"/>
                  </a:lnTo>
                  <a:cubicBezTo>
                    <a:pt x="2369872" y="0"/>
                    <a:pt x="2380885" y="4562"/>
                    <a:pt x="2389006" y="12682"/>
                  </a:cubicBezTo>
                  <a:cubicBezTo>
                    <a:pt x="2397126" y="20802"/>
                    <a:pt x="2401688" y="31815"/>
                    <a:pt x="2401688" y="43299"/>
                  </a:cubicBezTo>
                  <a:lnTo>
                    <a:pt x="2401688" y="208555"/>
                  </a:lnTo>
                  <a:cubicBezTo>
                    <a:pt x="2401688" y="220039"/>
                    <a:pt x="2397126" y="231052"/>
                    <a:pt x="2389006" y="239172"/>
                  </a:cubicBezTo>
                  <a:cubicBezTo>
                    <a:pt x="2380885" y="247292"/>
                    <a:pt x="2369872" y="251854"/>
                    <a:pt x="2358389" y="251854"/>
                  </a:cubicBezTo>
                  <a:lnTo>
                    <a:pt x="43299" y="251854"/>
                  </a:lnTo>
                  <a:cubicBezTo>
                    <a:pt x="31815" y="251854"/>
                    <a:pt x="20802" y="247292"/>
                    <a:pt x="12682" y="239172"/>
                  </a:cubicBezTo>
                  <a:cubicBezTo>
                    <a:pt x="4562" y="231052"/>
                    <a:pt x="0" y="220039"/>
                    <a:pt x="0" y="208555"/>
                  </a:cubicBezTo>
                  <a:lnTo>
                    <a:pt x="0" y="43299"/>
                  </a:lnTo>
                  <a:cubicBezTo>
                    <a:pt x="0" y="31815"/>
                    <a:pt x="4562" y="20802"/>
                    <a:pt x="12682" y="12682"/>
                  </a:cubicBezTo>
                  <a:cubicBezTo>
                    <a:pt x="20802" y="4562"/>
                    <a:pt x="31815" y="0"/>
                    <a:pt x="43299" y="0"/>
                  </a:cubicBezTo>
                  <a:close/>
                </a:path>
              </a:pathLst>
            </a:custGeom>
            <a:solidFill>
              <a:srgbClr val="62CA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  <a:p>
              <a:pPr algn="ctr">
                <a:lnSpc>
                  <a:spcPts val="119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4320449" y="7698490"/>
            <a:ext cx="1411525" cy="956258"/>
            <a:chOff x="0" y="0"/>
            <a:chExt cx="371760" cy="25185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71760" cy="251854"/>
            </a:xfrm>
            <a:custGeom>
              <a:avLst/>
              <a:gdLst/>
              <a:ahLst/>
              <a:cxnLst/>
              <a:rect l="l" t="t" r="r" b="b"/>
              <a:pathLst>
                <a:path w="371760" h="251854">
                  <a:moveTo>
                    <a:pt x="125927" y="0"/>
                  </a:moveTo>
                  <a:lnTo>
                    <a:pt x="245833" y="0"/>
                  </a:lnTo>
                  <a:cubicBezTo>
                    <a:pt x="315380" y="0"/>
                    <a:pt x="371760" y="56379"/>
                    <a:pt x="371760" y="125927"/>
                  </a:cubicBezTo>
                  <a:lnTo>
                    <a:pt x="371760" y="125927"/>
                  </a:lnTo>
                  <a:cubicBezTo>
                    <a:pt x="371760" y="195475"/>
                    <a:pt x="315380" y="251854"/>
                    <a:pt x="245833" y="251854"/>
                  </a:cubicBezTo>
                  <a:lnTo>
                    <a:pt x="125927" y="251854"/>
                  </a:lnTo>
                  <a:cubicBezTo>
                    <a:pt x="56379" y="251854"/>
                    <a:pt x="0" y="195475"/>
                    <a:pt x="0" y="125927"/>
                  </a:cubicBezTo>
                  <a:lnTo>
                    <a:pt x="0" y="125927"/>
                  </a:lnTo>
                  <a:cubicBezTo>
                    <a:pt x="0" y="56379"/>
                    <a:pt x="56379" y="0"/>
                    <a:pt x="125927" y="0"/>
                  </a:cubicBezTo>
                  <a:close/>
                </a:path>
              </a:pathLst>
            </a:custGeom>
            <a:solidFill>
              <a:srgbClr val="62CA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  <a:p>
              <a:pPr algn="ctr">
                <a:lnSpc>
                  <a:spcPts val="1199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583161" y="3131634"/>
            <a:ext cx="17250920" cy="6943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 spc="21">
                <a:solidFill>
                  <a:srgbClr val="141E2B"/>
                </a:solidFill>
                <a:latin typeface="Century Gothic Paneuropean"/>
              </a:rPr>
              <a:t>The jungle was high and the jungle was broad. Sounds like music and flying tents filled the sky, and those were pterodactyls soaring with huge grey wings. </a:t>
            </a:r>
          </a:p>
          <a:p>
            <a:pPr>
              <a:lnSpc>
                <a:spcPts val="4200"/>
              </a:lnSpc>
            </a:pPr>
            <a:endParaRPr lang="en-US" sz="3500" spc="21">
              <a:solidFill>
                <a:srgbClr val="141E2B"/>
              </a:solidFill>
              <a:latin typeface="Century Gothic Paneuropean"/>
            </a:endParaRPr>
          </a:p>
          <a:p>
            <a:pPr>
              <a:lnSpc>
                <a:spcPts val="4200"/>
              </a:lnSpc>
            </a:pPr>
            <a:r>
              <a:rPr lang="en-US" sz="3500" spc="21">
                <a:solidFill>
                  <a:srgbClr val="141E2B"/>
                </a:solidFill>
                <a:latin typeface="Century Gothic Paneuropean"/>
              </a:rPr>
              <a:t>‘I’ve hunted tiger, wild boar, buffalo, elephant, but now, this is it,’ said Eckels. </a:t>
            </a:r>
          </a:p>
          <a:p>
            <a:pPr>
              <a:lnSpc>
                <a:spcPts val="4200"/>
              </a:lnSpc>
            </a:pPr>
            <a:endParaRPr lang="en-US" sz="3500" spc="21">
              <a:solidFill>
                <a:srgbClr val="141E2B"/>
              </a:solidFill>
              <a:latin typeface="Century Gothic Paneuropean"/>
            </a:endParaRPr>
          </a:p>
          <a:p>
            <a:pPr>
              <a:lnSpc>
                <a:spcPts val="4200"/>
              </a:lnSpc>
            </a:pPr>
            <a:r>
              <a:rPr lang="en-US" sz="3500" spc="21">
                <a:solidFill>
                  <a:srgbClr val="141E2B"/>
                </a:solidFill>
                <a:latin typeface="Century Gothic Paneuropean"/>
              </a:rPr>
              <a:t>‘I’m shaking like a kid.’ ‘Ah,’ said Travis.</a:t>
            </a:r>
          </a:p>
          <a:p>
            <a:pPr>
              <a:lnSpc>
                <a:spcPts val="4200"/>
              </a:lnSpc>
            </a:pPr>
            <a:endParaRPr lang="en-US" sz="3500" spc="21">
              <a:solidFill>
                <a:srgbClr val="141E2B"/>
              </a:solidFill>
              <a:latin typeface="Century Gothic Paneuropean"/>
            </a:endParaRPr>
          </a:p>
          <a:p>
            <a:pPr>
              <a:lnSpc>
                <a:spcPts val="4200"/>
              </a:lnSpc>
            </a:pPr>
            <a:r>
              <a:rPr lang="en-US" sz="3500" spc="21">
                <a:solidFill>
                  <a:srgbClr val="141E2B"/>
                </a:solidFill>
                <a:latin typeface="Century Gothic Paneuropean"/>
              </a:rPr>
              <a:t>Everyone stopped. </a:t>
            </a:r>
          </a:p>
          <a:p>
            <a:pPr>
              <a:lnSpc>
                <a:spcPts val="4200"/>
              </a:lnSpc>
            </a:pPr>
            <a:endParaRPr lang="en-US" sz="3500" spc="21">
              <a:solidFill>
                <a:srgbClr val="141E2B"/>
              </a:solidFill>
              <a:latin typeface="Century Gothic Paneuropean"/>
            </a:endParaRPr>
          </a:p>
          <a:p>
            <a:pPr>
              <a:lnSpc>
                <a:spcPts val="4200"/>
              </a:lnSpc>
            </a:pPr>
            <a:r>
              <a:rPr lang="en-US" sz="3500" spc="21">
                <a:solidFill>
                  <a:srgbClr val="141E2B"/>
                </a:solidFill>
                <a:latin typeface="Century Gothic Paneuropean"/>
              </a:rPr>
              <a:t>Travis raised his hand. ‘Ahead,’ he whispered, ‘in the mist. There he is. There’s his Royal Majesty now.’ </a:t>
            </a:r>
          </a:p>
          <a:p>
            <a:pPr>
              <a:lnSpc>
                <a:spcPts val="4200"/>
              </a:lnSpc>
            </a:pPr>
            <a:endParaRPr lang="en-US" sz="3500" spc="21">
              <a:solidFill>
                <a:srgbClr val="141E2B"/>
              </a:solidFill>
              <a:latin typeface="Century Gothic Paneuropean"/>
            </a:endParaRP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500" spc="21">
                <a:solidFill>
                  <a:srgbClr val="141E2B"/>
                </a:solidFill>
                <a:latin typeface="Century Gothic Paneuropean"/>
              </a:rPr>
              <a:t>The jungle was wide and full of twitterings, rustlings, murmurs, and sighs</a:t>
            </a:r>
          </a:p>
        </p:txBody>
      </p:sp>
      <p:sp>
        <p:nvSpPr>
          <p:cNvPr id="39" name="Freeform 39"/>
          <p:cNvSpPr/>
          <p:nvPr/>
        </p:nvSpPr>
        <p:spPr>
          <a:xfrm>
            <a:off x="15442567" y="5412216"/>
            <a:ext cx="2391513" cy="2391513"/>
          </a:xfrm>
          <a:custGeom>
            <a:avLst/>
            <a:gdLst/>
            <a:ahLst/>
            <a:cxnLst/>
            <a:rect l="l" t="t" r="r" b="b"/>
            <a:pathLst>
              <a:path w="2391513" h="2391513">
                <a:moveTo>
                  <a:pt x="0" y="0"/>
                </a:moveTo>
                <a:lnTo>
                  <a:pt x="2391513" y="0"/>
                </a:lnTo>
                <a:lnTo>
                  <a:pt x="2391513" y="2391513"/>
                </a:lnTo>
                <a:lnTo>
                  <a:pt x="0" y="23915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9158" y="283781"/>
            <a:ext cx="17274922" cy="1133890"/>
            <a:chOff x="0" y="0"/>
            <a:chExt cx="4549774" cy="298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9774" cy="298638"/>
            </a:xfrm>
            <a:custGeom>
              <a:avLst/>
              <a:gdLst/>
              <a:ahLst/>
              <a:cxnLst/>
              <a:rect l="l" t="t" r="r" b="b"/>
              <a:pathLst>
                <a:path w="4549774" h="298638">
                  <a:moveTo>
                    <a:pt x="22856" y="0"/>
                  </a:moveTo>
                  <a:lnTo>
                    <a:pt x="4526918" y="0"/>
                  </a:lnTo>
                  <a:cubicBezTo>
                    <a:pt x="4539541" y="0"/>
                    <a:pt x="4549774" y="10233"/>
                    <a:pt x="4549774" y="22856"/>
                  </a:cubicBezTo>
                  <a:lnTo>
                    <a:pt x="4549774" y="275781"/>
                  </a:lnTo>
                  <a:cubicBezTo>
                    <a:pt x="4549774" y="288405"/>
                    <a:pt x="4539541" y="298638"/>
                    <a:pt x="4526918" y="298638"/>
                  </a:cubicBezTo>
                  <a:lnTo>
                    <a:pt x="22856" y="298638"/>
                  </a:lnTo>
                  <a:cubicBezTo>
                    <a:pt x="10233" y="298638"/>
                    <a:pt x="0" y="288405"/>
                    <a:pt x="0" y="275781"/>
                  </a:cubicBezTo>
                  <a:lnTo>
                    <a:pt x="0" y="22856"/>
                  </a:lnTo>
                  <a:cubicBezTo>
                    <a:pt x="0" y="10233"/>
                    <a:pt x="10233" y="0"/>
                    <a:pt x="22856" y="0"/>
                  </a:cubicBezTo>
                  <a:close/>
                </a:path>
              </a:pathLst>
            </a:custGeom>
            <a:solidFill>
              <a:srgbClr val="62CA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  <a:p>
              <a:pPr algn="ctr">
                <a:lnSpc>
                  <a:spcPts val="60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2859677"/>
            <a:ext cx="2528393" cy="2528393"/>
          </a:xfrm>
          <a:custGeom>
            <a:avLst/>
            <a:gdLst/>
            <a:ahLst/>
            <a:cxnLst/>
            <a:rect l="l" t="t" r="r" b="b"/>
            <a:pathLst>
              <a:path w="2528393" h="2528393">
                <a:moveTo>
                  <a:pt x="0" y="0"/>
                </a:moveTo>
                <a:lnTo>
                  <a:pt x="2528393" y="0"/>
                </a:lnTo>
                <a:lnTo>
                  <a:pt x="2528393" y="2528394"/>
                </a:lnTo>
                <a:lnTo>
                  <a:pt x="0" y="2528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28700" y="5388071"/>
            <a:ext cx="2528393" cy="1600867"/>
            <a:chOff x="0" y="0"/>
            <a:chExt cx="665914" cy="4216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5914" cy="421628"/>
            </a:xfrm>
            <a:custGeom>
              <a:avLst/>
              <a:gdLst/>
              <a:ahLst/>
              <a:cxnLst/>
              <a:rect l="l" t="t" r="r" b="b"/>
              <a:pathLst>
                <a:path w="665914" h="421628">
                  <a:moveTo>
                    <a:pt x="0" y="0"/>
                  </a:moveTo>
                  <a:lnTo>
                    <a:pt x="665914" y="0"/>
                  </a:lnTo>
                  <a:lnTo>
                    <a:pt x="665914" y="421628"/>
                  </a:lnTo>
                  <a:lnTo>
                    <a:pt x="0" y="4216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062116" y="2859677"/>
            <a:ext cx="12934684" cy="5984945"/>
            <a:chOff x="0" y="0"/>
            <a:chExt cx="3406666" cy="15762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06666" cy="1576282"/>
            </a:xfrm>
            <a:custGeom>
              <a:avLst/>
              <a:gdLst/>
              <a:ahLst/>
              <a:cxnLst/>
              <a:rect l="l" t="t" r="r" b="b"/>
              <a:pathLst>
                <a:path w="3406666" h="1576282">
                  <a:moveTo>
                    <a:pt x="0" y="0"/>
                  </a:moveTo>
                  <a:lnTo>
                    <a:pt x="3406666" y="0"/>
                  </a:lnTo>
                  <a:lnTo>
                    <a:pt x="3406666" y="1576282"/>
                  </a:lnTo>
                  <a:lnTo>
                    <a:pt x="0" y="15762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62CACA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324616" y="2749350"/>
            <a:ext cx="12199206" cy="6095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endParaRPr dirty="0"/>
          </a:p>
          <a:p>
            <a:pPr algn="just">
              <a:lnSpc>
                <a:spcPts val="5400"/>
              </a:lnSpc>
            </a:pPr>
            <a:r>
              <a:rPr lang="en-US" sz="4500" spc="27" dirty="0">
                <a:solidFill>
                  <a:srgbClr val="141E2B"/>
                </a:solidFill>
                <a:latin typeface="Century Gothic Paneuropean Bold"/>
              </a:rPr>
              <a:t>When writing your response:</a:t>
            </a:r>
            <a:r>
              <a:rPr lang="en-US" sz="4500" spc="27" dirty="0">
                <a:solidFill>
                  <a:srgbClr val="141E2B"/>
                </a:solidFill>
                <a:latin typeface="Century Gothic Paneuropean"/>
              </a:rPr>
              <a:t> </a:t>
            </a:r>
          </a:p>
          <a:p>
            <a:pPr algn="just">
              <a:lnSpc>
                <a:spcPts val="5400"/>
              </a:lnSpc>
            </a:pPr>
            <a:endParaRPr lang="en-US" sz="4500" spc="27" dirty="0">
              <a:solidFill>
                <a:srgbClr val="141E2B"/>
              </a:solidFill>
              <a:latin typeface="Century Gothic Paneuropean"/>
            </a:endParaRPr>
          </a:p>
          <a:p>
            <a:pPr marL="971550" lvl="1" indent="-485775" algn="just">
              <a:lnSpc>
                <a:spcPts val="5400"/>
              </a:lnSpc>
              <a:buFont typeface="Arial"/>
              <a:buChar char="•"/>
            </a:pPr>
            <a:r>
              <a:rPr lang="en-US" sz="4500" spc="27" dirty="0">
                <a:solidFill>
                  <a:srgbClr val="141E2B"/>
                </a:solidFill>
                <a:latin typeface="Century Gothic Paneuropean"/>
              </a:rPr>
              <a:t>You don't need to use quotations</a:t>
            </a:r>
          </a:p>
          <a:p>
            <a:pPr marL="971550" lvl="1" indent="-485775" algn="just">
              <a:lnSpc>
                <a:spcPts val="5400"/>
              </a:lnSpc>
              <a:buFont typeface="Arial"/>
              <a:buChar char="•"/>
            </a:pPr>
            <a:r>
              <a:rPr lang="en-US" sz="4500" spc="27" dirty="0">
                <a:solidFill>
                  <a:srgbClr val="141E2B"/>
                </a:solidFill>
                <a:latin typeface="Century Gothic Paneuropean"/>
              </a:rPr>
              <a:t>Try to write using the key information from the text</a:t>
            </a:r>
          </a:p>
          <a:p>
            <a:pPr marL="971550" lvl="1" indent="-485775" algn="just">
              <a:lnSpc>
                <a:spcPts val="5400"/>
              </a:lnSpc>
              <a:buFont typeface="Arial"/>
              <a:buChar char="•"/>
            </a:pPr>
            <a:r>
              <a:rPr lang="en-US" sz="4500" spc="27" dirty="0">
                <a:solidFill>
                  <a:srgbClr val="141E2B"/>
                </a:solidFill>
                <a:latin typeface="Century Gothic Paneuropean"/>
              </a:rPr>
              <a:t>Don't add lots of detail - you only have 5 minutes.  </a:t>
            </a:r>
          </a:p>
          <a:p>
            <a:pPr algn="just">
              <a:lnSpc>
                <a:spcPts val="4799"/>
              </a:lnSpc>
              <a:spcBef>
                <a:spcPct val="0"/>
              </a:spcBef>
            </a:pPr>
            <a:endParaRPr lang="en-US" sz="4500" spc="27" dirty="0">
              <a:solidFill>
                <a:srgbClr val="141E2B"/>
              </a:solidFill>
              <a:latin typeface="Century Gothic Paneuropean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734300" y="9943723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64952" y="264983"/>
            <a:ext cx="5105246" cy="104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2"/>
              </a:lnSpc>
              <a:spcBef>
                <a:spcPct val="0"/>
              </a:spcBef>
            </a:pPr>
            <a:r>
              <a:rPr lang="en-US" sz="6110" spc="36">
                <a:solidFill>
                  <a:srgbClr val="141E2B"/>
                </a:solidFill>
                <a:latin typeface="Broadway"/>
              </a:rPr>
              <a:t>Exam focus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5388071"/>
            <a:ext cx="2528393" cy="108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4"/>
              </a:lnSpc>
            </a:pPr>
            <a:r>
              <a:rPr lang="en-US" sz="3629" spc="21">
                <a:solidFill>
                  <a:srgbClr val="141E2B"/>
                </a:solidFill>
                <a:latin typeface="Century Gothic Paneuropean"/>
              </a:rPr>
              <a:t>Q1: </a:t>
            </a:r>
          </a:p>
          <a:p>
            <a:pPr algn="ctr">
              <a:lnSpc>
                <a:spcPts val="4354"/>
              </a:lnSpc>
              <a:spcBef>
                <a:spcPct val="0"/>
              </a:spcBef>
            </a:pPr>
            <a:r>
              <a:rPr lang="en-US" sz="3629" spc="21">
                <a:solidFill>
                  <a:srgbClr val="141E2B"/>
                </a:solidFill>
                <a:latin typeface="Century Gothic Paneuropean"/>
              </a:rPr>
              <a:t>List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9158" y="283781"/>
            <a:ext cx="17274922" cy="1133890"/>
            <a:chOff x="0" y="0"/>
            <a:chExt cx="4549774" cy="298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9774" cy="298638"/>
            </a:xfrm>
            <a:custGeom>
              <a:avLst/>
              <a:gdLst/>
              <a:ahLst/>
              <a:cxnLst/>
              <a:rect l="l" t="t" r="r" b="b"/>
              <a:pathLst>
                <a:path w="4549774" h="298638">
                  <a:moveTo>
                    <a:pt x="22856" y="0"/>
                  </a:moveTo>
                  <a:lnTo>
                    <a:pt x="4526918" y="0"/>
                  </a:lnTo>
                  <a:cubicBezTo>
                    <a:pt x="4539541" y="0"/>
                    <a:pt x="4549774" y="10233"/>
                    <a:pt x="4549774" y="22856"/>
                  </a:cubicBezTo>
                  <a:lnTo>
                    <a:pt x="4549774" y="275781"/>
                  </a:lnTo>
                  <a:cubicBezTo>
                    <a:pt x="4549774" y="288405"/>
                    <a:pt x="4539541" y="298638"/>
                    <a:pt x="4526918" y="298638"/>
                  </a:cubicBezTo>
                  <a:lnTo>
                    <a:pt x="22856" y="298638"/>
                  </a:lnTo>
                  <a:cubicBezTo>
                    <a:pt x="10233" y="298638"/>
                    <a:pt x="0" y="288405"/>
                    <a:pt x="0" y="275781"/>
                  </a:cubicBezTo>
                  <a:lnTo>
                    <a:pt x="0" y="22856"/>
                  </a:lnTo>
                  <a:cubicBezTo>
                    <a:pt x="0" y="10233"/>
                    <a:pt x="10233" y="0"/>
                    <a:pt x="22856" y="0"/>
                  </a:cubicBezTo>
                  <a:close/>
                </a:path>
              </a:pathLst>
            </a:custGeom>
            <a:solidFill>
              <a:srgbClr val="62CA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  <a:p>
              <a:pPr algn="ctr">
                <a:lnSpc>
                  <a:spcPts val="6000"/>
                </a:lnSpc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16603" y="1525642"/>
          <a:ext cx="18054793" cy="8732506"/>
        </p:xfrm>
        <a:graphic>
          <a:graphicData uri="http://schemas.openxmlformats.org/drawingml/2006/table">
            <a:tbl>
              <a:tblPr/>
              <a:tblGrid>
                <a:gridCol w="6261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5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1978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Century Gothic Paneuropean"/>
                        </a:rPr>
                        <a:t>The jungle was high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Century Gothic Paneuropean"/>
                        </a:rPr>
                        <a:t>The sound of flying tents/ pterodactyls filled the sky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Century Gothic Paneuropean"/>
                        </a:rPr>
                        <a:t>The jungle was full of rustling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1978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Century Gothic Paneuropean"/>
                        </a:rPr>
                        <a:t>There were tall trees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Century Gothic Paneuropean"/>
                        </a:rPr>
                        <a:t>It was noisy/ loud Pterodactyls soared in the air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Century Gothic Paneuropean"/>
                        </a:rPr>
                        <a:t>The jungle was full of murmurs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832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Century Gothic Paneuropean"/>
                        </a:rPr>
                        <a:t>The jungle was broad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Century Gothic Paneuropean"/>
                        </a:rPr>
                        <a:t>There were pterodactyls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Century Gothic Paneuropean"/>
                        </a:rPr>
                        <a:t>The jungle was full of sighs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967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Century Gothic Paneuropean"/>
                        </a:rPr>
                        <a:t>The jungle was wide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Century Gothic Paneuropean"/>
                        </a:rPr>
                        <a:t>It was misty in the jungle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Century Gothic Paneuropean"/>
                        </a:rPr>
                        <a:t>The jungle was peaceful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7832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Century Gothic Paneuropean"/>
                        </a:rPr>
                        <a:t>The jungle was big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Century Gothic Paneuropean"/>
                        </a:rPr>
                        <a:t>The jungle was full of twitterings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Century Gothic Paneuropean"/>
                        </a:rPr>
                        <a:t>The jungle was prehistoric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6919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Century Gothic Paneuropean"/>
                        </a:rPr>
                        <a:t>Musical sounds filled the sky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Century Gothic Paneuropean"/>
                        </a:rPr>
                        <a:t>The jungle was full of (peaceful/ natural) noises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919"/>
                        </a:lnSpc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Century Gothic Paneuropean"/>
                        </a:rPr>
                        <a:t>There is a dinosaur/ Tyrannosaurus Rex There are dinosaurs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16734300" y="9943723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80301" y="264983"/>
            <a:ext cx="13674549" cy="104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2"/>
              </a:lnSpc>
              <a:spcBef>
                <a:spcPct val="0"/>
              </a:spcBef>
            </a:pPr>
            <a:r>
              <a:rPr lang="en-US" sz="6110" spc="36">
                <a:solidFill>
                  <a:srgbClr val="141E2B"/>
                </a:solidFill>
                <a:latin typeface="Broadway"/>
              </a:rPr>
              <a:t>Exam focus - possible answers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9158" y="-114037"/>
            <a:ext cx="17169687" cy="3483922"/>
            <a:chOff x="0" y="-104775"/>
            <a:chExt cx="4522057" cy="9175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2057" cy="311117"/>
            </a:xfrm>
            <a:custGeom>
              <a:avLst/>
              <a:gdLst/>
              <a:ahLst/>
              <a:cxnLst/>
              <a:rect l="l" t="t" r="r" b="b"/>
              <a:pathLst>
                <a:path w="4522057" h="311117">
                  <a:moveTo>
                    <a:pt x="22996" y="0"/>
                  </a:moveTo>
                  <a:lnTo>
                    <a:pt x="4499060" y="0"/>
                  </a:lnTo>
                  <a:cubicBezTo>
                    <a:pt x="4505159" y="0"/>
                    <a:pt x="4511008" y="2423"/>
                    <a:pt x="4515321" y="6735"/>
                  </a:cubicBezTo>
                  <a:cubicBezTo>
                    <a:pt x="4519634" y="11048"/>
                    <a:pt x="4522057" y="16897"/>
                    <a:pt x="4522057" y="22996"/>
                  </a:cubicBezTo>
                  <a:lnTo>
                    <a:pt x="4522057" y="288121"/>
                  </a:lnTo>
                  <a:cubicBezTo>
                    <a:pt x="4522057" y="294220"/>
                    <a:pt x="4519634" y="300069"/>
                    <a:pt x="4515321" y="304382"/>
                  </a:cubicBezTo>
                  <a:cubicBezTo>
                    <a:pt x="4511008" y="308695"/>
                    <a:pt x="4505159" y="311117"/>
                    <a:pt x="4499060" y="311117"/>
                  </a:cubicBezTo>
                  <a:lnTo>
                    <a:pt x="22996" y="311117"/>
                  </a:lnTo>
                  <a:cubicBezTo>
                    <a:pt x="10296" y="311117"/>
                    <a:pt x="0" y="300822"/>
                    <a:pt x="0" y="288121"/>
                  </a:cubicBezTo>
                  <a:lnTo>
                    <a:pt x="0" y="22996"/>
                  </a:lnTo>
                  <a:cubicBezTo>
                    <a:pt x="0" y="16897"/>
                    <a:pt x="2423" y="11048"/>
                    <a:pt x="6735" y="6735"/>
                  </a:cubicBezTo>
                  <a:cubicBezTo>
                    <a:pt x="11048" y="2423"/>
                    <a:pt x="16897" y="0"/>
                    <a:pt x="22996" y="0"/>
                  </a:cubicBezTo>
                  <a:close/>
                </a:path>
              </a:pathLst>
            </a:custGeom>
            <a:solidFill>
              <a:srgbClr val="F034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4468633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59"/>
                </a:lnSpc>
              </a:pPr>
              <a:r>
                <a:rPr lang="en-US" sz="5799" spc="34" dirty="0">
                  <a:solidFill>
                    <a:srgbClr val="000000"/>
                  </a:solidFill>
                  <a:latin typeface="Broadway"/>
                </a:rPr>
                <a:t>Consolidate your learning</a:t>
              </a:r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4370035" y="5065372"/>
          <a:ext cx="10387174" cy="4802235"/>
        </p:xfrm>
        <a:graphic>
          <a:graphicData uri="http://schemas.openxmlformats.org/drawingml/2006/table">
            <a:tbl>
              <a:tblPr/>
              <a:tblGrid>
                <a:gridCol w="10387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2235"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r>
                        <a:rPr lang="en-US" sz="3999" spc="23" dirty="0">
                          <a:solidFill>
                            <a:srgbClr val="000000"/>
                          </a:solidFill>
                          <a:latin typeface="Century Gothic Paneuropean"/>
                        </a:rPr>
                        <a:t>Q:Read again the first part of the source, from lines 1 to 5. </a:t>
                      </a:r>
                      <a:endParaRPr lang="en-US" sz="1100" dirty="0"/>
                    </a:p>
                    <a:p>
                      <a:pPr>
                        <a:lnSpc>
                          <a:spcPts val="5599"/>
                        </a:lnSpc>
                      </a:pPr>
                      <a:endParaRPr lang="en-US" sz="1100" dirty="0"/>
                    </a:p>
                    <a:p>
                      <a:pPr>
                        <a:lnSpc>
                          <a:spcPts val="5599"/>
                        </a:lnSpc>
                      </a:pPr>
                      <a:r>
                        <a:rPr lang="en-US" sz="3999" spc="23" dirty="0">
                          <a:solidFill>
                            <a:srgbClr val="000000"/>
                          </a:solidFill>
                          <a:latin typeface="Century Gothic Paneuropean"/>
                        </a:rPr>
                        <a:t>List four things about Zoe’s surroundings from this part of the source.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15827336" y="9509749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9158" y="1465055"/>
            <a:ext cx="17169683" cy="3600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4799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 spc="23" dirty="0">
                <a:solidFill>
                  <a:srgbClr val="141E2B"/>
                </a:solidFill>
                <a:latin typeface="Century Gothic Paneuropean"/>
              </a:rPr>
              <a:t>Using your skills so far, complete the next task in timed conditions.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endParaRPr lang="en-US" sz="3999" spc="23" dirty="0">
              <a:solidFill>
                <a:srgbClr val="141E2B"/>
              </a:solidFill>
              <a:latin typeface="Century Gothic Paneuropean"/>
            </a:endParaRP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 spc="23" dirty="0">
                <a:solidFill>
                  <a:srgbClr val="141E2B"/>
                </a:solidFill>
                <a:latin typeface="Century Gothic Paneuropean"/>
              </a:rPr>
              <a:t>Read the question and identify the key words.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endParaRPr lang="en-US" sz="3999" spc="23" dirty="0">
              <a:solidFill>
                <a:srgbClr val="141E2B"/>
              </a:solidFill>
              <a:latin typeface="Century Gothic Paneuropean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69233" y="5143500"/>
            <a:ext cx="2528393" cy="2528393"/>
          </a:xfrm>
          <a:custGeom>
            <a:avLst/>
            <a:gdLst/>
            <a:ahLst/>
            <a:cxnLst/>
            <a:rect l="l" t="t" r="r" b="b"/>
            <a:pathLst>
              <a:path w="2528393" h="2528393">
                <a:moveTo>
                  <a:pt x="0" y="0"/>
                </a:moveTo>
                <a:lnTo>
                  <a:pt x="2528394" y="0"/>
                </a:lnTo>
                <a:lnTo>
                  <a:pt x="2528394" y="2528393"/>
                </a:lnTo>
                <a:lnTo>
                  <a:pt x="0" y="2528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869233" y="7657433"/>
            <a:ext cx="2528393" cy="1600867"/>
            <a:chOff x="0" y="0"/>
            <a:chExt cx="665914" cy="4216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65914" cy="421628"/>
            </a:xfrm>
            <a:custGeom>
              <a:avLst/>
              <a:gdLst/>
              <a:ahLst/>
              <a:cxnLst/>
              <a:rect l="l" t="t" r="r" b="b"/>
              <a:pathLst>
                <a:path w="665914" h="421628">
                  <a:moveTo>
                    <a:pt x="0" y="0"/>
                  </a:moveTo>
                  <a:lnTo>
                    <a:pt x="665914" y="0"/>
                  </a:lnTo>
                  <a:lnTo>
                    <a:pt x="665914" y="421628"/>
                  </a:lnTo>
                  <a:lnTo>
                    <a:pt x="0" y="4216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69233" y="7686646"/>
            <a:ext cx="2528393" cy="108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4"/>
              </a:lnSpc>
            </a:pPr>
            <a:r>
              <a:rPr lang="en-US" sz="3629" spc="21">
                <a:solidFill>
                  <a:srgbClr val="141E2B"/>
                </a:solidFill>
                <a:latin typeface="Century Gothic Paneuropean"/>
              </a:rPr>
              <a:t>Q1: </a:t>
            </a:r>
          </a:p>
          <a:p>
            <a:pPr algn="ctr">
              <a:lnSpc>
                <a:spcPts val="4354"/>
              </a:lnSpc>
              <a:spcBef>
                <a:spcPct val="0"/>
              </a:spcBef>
            </a:pPr>
            <a:r>
              <a:rPr lang="en-US" sz="3629" spc="21">
                <a:solidFill>
                  <a:srgbClr val="141E2B"/>
                </a:solidFill>
                <a:latin typeface="Century Gothic Paneuropean"/>
              </a:rPr>
              <a:t>List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30680" y="307073"/>
            <a:ext cx="5091273" cy="8951227"/>
            <a:chOff x="0" y="0"/>
            <a:chExt cx="1340911" cy="2357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0911" cy="2357525"/>
            </a:xfrm>
            <a:custGeom>
              <a:avLst/>
              <a:gdLst/>
              <a:ahLst/>
              <a:cxnLst/>
              <a:rect l="l" t="t" r="r" b="b"/>
              <a:pathLst>
                <a:path w="1340911" h="2357525">
                  <a:moveTo>
                    <a:pt x="77552" y="0"/>
                  </a:moveTo>
                  <a:lnTo>
                    <a:pt x="1263360" y="0"/>
                  </a:lnTo>
                  <a:cubicBezTo>
                    <a:pt x="1283928" y="0"/>
                    <a:pt x="1303653" y="8171"/>
                    <a:pt x="1318197" y="22714"/>
                  </a:cubicBezTo>
                  <a:cubicBezTo>
                    <a:pt x="1332741" y="37258"/>
                    <a:pt x="1340911" y="56984"/>
                    <a:pt x="1340911" y="77552"/>
                  </a:cubicBezTo>
                  <a:lnTo>
                    <a:pt x="1340911" y="2279973"/>
                  </a:lnTo>
                  <a:cubicBezTo>
                    <a:pt x="1340911" y="2300541"/>
                    <a:pt x="1332741" y="2320267"/>
                    <a:pt x="1318197" y="2334810"/>
                  </a:cubicBezTo>
                  <a:cubicBezTo>
                    <a:pt x="1303653" y="2349354"/>
                    <a:pt x="1283928" y="2357525"/>
                    <a:pt x="1263360" y="2357525"/>
                  </a:cubicBezTo>
                  <a:lnTo>
                    <a:pt x="77552" y="2357525"/>
                  </a:lnTo>
                  <a:cubicBezTo>
                    <a:pt x="34721" y="2357525"/>
                    <a:pt x="0" y="2322804"/>
                    <a:pt x="0" y="2279973"/>
                  </a:cubicBezTo>
                  <a:lnTo>
                    <a:pt x="0" y="77552"/>
                  </a:lnTo>
                  <a:cubicBezTo>
                    <a:pt x="0" y="34721"/>
                    <a:pt x="34721" y="0"/>
                    <a:pt x="77552" y="0"/>
                  </a:cubicBezTo>
                  <a:close/>
                </a:path>
              </a:pathLst>
            </a:custGeom>
            <a:solidFill>
              <a:srgbClr val="F034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87595" y="1028700"/>
            <a:ext cx="11498627" cy="7945280"/>
          </a:xfrm>
          <a:custGeom>
            <a:avLst/>
            <a:gdLst/>
            <a:ahLst/>
            <a:cxnLst/>
            <a:rect l="l" t="t" r="r" b="b"/>
            <a:pathLst>
              <a:path w="11498627" h="7945280">
                <a:moveTo>
                  <a:pt x="0" y="0"/>
                </a:moveTo>
                <a:lnTo>
                  <a:pt x="11498627" y="0"/>
                </a:lnTo>
                <a:lnTo>
                  <a:pt x="11498627" y="7945280"/>
                </a:lnTo>
                <a:lnTo>
                  <a:pt x="0" y="7945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55" r="-1855"/>
            </a:stretch>
          </a:blipFill>
          <a:ln w="381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5827336" y="9509749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530680" y="1236820"/>
            <a:ext cx="5091273" cy="6742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4436" spc="-173">
                <a:solidFill>
                  <a:srgbClr val="141E2B"/>
                </a:solidFill>
                <a:latin typeface="Broadway"/>
              </a:rPr>
              <a:t>Entrance task</a:t>
            </a:r>
          </a:p>
          <a:p>
            <a:pPr algn="ctr">
              <a:lnSpc>
                <a:spcPts val="5324"/>
              </a:lnSpc>
            </a:pPr>
            <a:endParaRPr lang="en-US" sz="4436" spc="-173">
              <a:solidFill>
                <a:srgbClr val="141E2B"/>
              </a:solidFill>
              <a:latin typeface="Broadway"/>
            </a:endParaRPr>
          </a:p>
          <a:p>
            <a:pPr algn="ctr">
              <a:lnSpc>
                <a:spcPts val="5324"/>
              </a:lnSpc>
            </a:pPr>
            <a:r>
              <a:rPr lang="en-US" sz="4436" spc="-173">
                <a:solidFill>
                  <a:srgbClr val="141E2B"/>
                </a:solidFill>
                <a:latin typeface="Century Gothic Paneuropean"/>
              </a:rPr>
              <a:t>Can you find the following words in the picture?</a:t>
            </a:r>
          </a:p>
          <a:p>
            <a:pPr algn="ctr">
              <a:lnSpc>
                <a:spcPts val="5324"/>
              </a:lnSpc>
            </a:pPr>
            <a:endParaRPr lang="en-US" sz="4436" spc="-173">
              <a:solidFill>
                <a:srgbClr val="141E2B"/>
              </a:solidFill>
              <a:latin typeface="Century Gothic Paneuropean"/>
            </a:endParaRPr>
          </a:p>
          <a:p>
            <a:pPr algn="ctr">
              <a:lnSpc>
                <a:spcPts val="5324"/>
              </a:lnSpc>
            </a:pPr>
            <a:r>
              <a:rPr lang="en-US" sz="4436" spc="-173">
                <a:solidFill>
                  <a:srgbClr val="141E2B"/>
                </a:solidFill>
                <a:latin typeface="Century Gothic Paneuropean"/>
              </a:rPr>
              <a:t>Dictionary?</a:t>
            </a:r>
          </a:p>
          <a:p>
            <a:pPr algn="ctr">
              <a:lnSpc>
                <a:spcPts val="5324"/>
              </a:lnSpc>
            </a:pPr>
            <a:r>
              <a:rPr lang="en-US" sz="4436" spc="-173">
                <a:solidFill>
                  <a:srgbClr val="141E2B"/>
                </a:solidFill>
                <a:latin typeface="Century Gothic Paneuropean"/>
              </a:rPr>
              <a:t>Diction?</a:t>
            </a:r>
          </a:p>
          <a:p>
            <a:pPr algn="ctr">
              <a:lnSpc>
                <a:spcPts val="5324"/>
              </a:lnSpc>
            </a:pPr>
            <a:r>
              <a:rPr lang="en-US" sz="4436" spc="-173">
                <a:solidFill>
                  <a:srgbClr val="141E2B"/>
                </a:solidFill>
                <a:latin typeface="Century Gothic Paneuropean"/>
              </a:rPr>
              <a:t>Corresponding?</a:t>
            </a:r>
          </a:p>
          <a:p>
            <a:pPr algn="ctr">
              <a:lnSpc>
                <a:spcPts val="5324"/>
              </a:lnSpc>
              <a:spcBef>
                <a:spcPct val="0"/>
              </a:spcBef>
            </a:pPr>
            <a:endParaRPr lang="en-US" sz="4436" spc="-173">
              <a:solidFill>
                <a:srgbClr val="141E2B"/>
              </a:solidFill>
              <a:latin typeface="Century Gothic Paneurope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9158" y="283781"/>
            <a:ext cx="17274922" cy="1133890"/>
            <a:chOff x="0" y="0"/>
            <a:chExt cx="4549774" cy="298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9774" cy="298638"/>
            </a:xfrm>
            <a:custGeom>
              <a:avLst/>
              <a:gdLst/>
              <a:ahLst/>
              <a:cxnLst/>
              <a:rect l="l" t="t" r="r" b="b"/>
              <a:pathLst>
                <a:path w="4549774" h="298638">
                  <a:moveTo>
                    <a:pt x="22856" y="0"/>
                  </a:moveTo>
                  <a:lnTo>
                    <a:pt x="4526918" y="0"/>
                  </a:lnTo>
                  <a:cubicBezTo>
                    <a:pt x="4539541" y="0"/>
                    <a:pt x="4549774" y="10233"/>
                    <a:pt x="4549774" y="22856"/>
                  </a:cubicBezTo>
                  <a:lnTo>
                    <a:pt x="4549774" y="275781"/>
                  </a:lnTo>
                  <a:cubicBezTo>
                    <a:pt x="4549774" y="288405"/>
                    <a:pt x="4539541" y="298638"/>
                    <a:pt x="4526918" y="298638"/>
                  </a:cubicBezTo>
                  <a:lnTo>
                    <a:pt x="22856" y="298638"/>
                  </a:lnTo>
                  <a:cubicBezTo>
                    <a:pt x="10233" y="298638"/>
                    <a:pt x="0" y="288405"/>
                    <a:pt x="0" y="275781"/>
                  </a:cubicBezTo>
                  <a:lnTo>
                    <a:pt x="0" y="22856"/>
                  </a:lnTo>
                  <a:cubicBezTo>
                    <a:pt x="0" y="10233"/>
                    <a:pt x="10233" y="0"/>
                    <a:pt x="22856" y="0"/>
                  </a:cubicBezTo>
                  <a:close/>
                </a:path>
              </a:pathLst>
            </a:custGeom>
            <a:solidFill>
              <a:srgbClr val="F034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  <a:p>
              <a:pPr algn="ctr">
                <a:lnSpc>
                  <a:spcPts val="60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7598" y="2803152"/>
            <a:ext cx="17546482" cy="7131046"/>
            <a:chOff x="0" y="0"/>
            <a:chExt cx="4621296" cy="18781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21296" cy="1878136"/>
            </a:xfrm>
            <a:custGeom>
              <a:avLst/>
              <a:gdLst/>
              <a:ahLst/>
              <a:cxnLst/>
              <a:rect l="l" t="t" r="r" b="b"/>
              <a:pathLst>
                <a:path w="4621296" h="1878136">
                  <a:moveTo>
                    <a:pt x="0" y="0"/>
                  </a:moveTo>
                  <a:lnTo>
                    <a:pt x="4621296" y="0"/>
                  </a:lnTo>
                  <a:lnTo>
                    <a:pt x="4621296" y="1878136"/>
                  </a:lnTo>
                  <a:lnTo>
                    <a:pt x="0" y="18781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F0348F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59158" y="3141159"/>
            <a:ext cx="17274922" cy="2142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9"/>
              </a:lnSpc>
              <a:spcBef>
                <a:spcPct val="0"/>
              </a:spcBef>
            </a:pPr>
            <a:r>
              <a:rPr lang="en-US" sz="4699" spc="28" dirty="0">
                <a:solidFill>
                  <a:srgbClr val="141E2B"/>
                </a:solidFill>
                <a:latin typeface="Century Gothic Paneuropean"/>
              </a:rPr>
              <a:t>It was snowing again. Gentle six-pointed flakes from a picture book were settling on her jacket sleeve. The mountain air prickled with ice and the smell of pine resin. </a:t>
            </a:r>
          </a:p>
        </p:txBody>
      </p:sp>
      <p:sp>
        <p:nvSpPr>
          <p:cNvPr id="9" name="Freeform 9"/>
          <p:cNvSpPr/>
          <p:nvPr/>
        </p:nvSpPr>
        <p:spPr>
          <a:xfrm>
            <a:off x="761174" y="552007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6734300" y="9943723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584178"/>
            <a:ext cx="16150343" cy="695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 spc="27">
                <a:solidFill>
                  <a:srgbClr val="141E2B"/>
                </a:solidFill>
                <a:latin typeface="Century Gothic Paneuropean"/>
              </a:rPr>
              <a:t>Now, skim and scan the extract below.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46029" y="264983"/>
            <a:ext cx="11743091" cy="104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2"/>
              </a:lnSpc>
              <a:spcBef>
                <a:spcPct val="0"/>
              </a:spcBef>
            </a:pPr>
            <a:r>
              <a:rPr lang="en-US" sz="6110" spc="36">
                <a:solidFill>
                  <a:srgbClr val="141E2B"/>
                </a:solidFill>
                <a:latin typeface="Broadway"/>
              </a:rPr>
              <a:t>Consolidate your learning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40874" y="5692424"/>
            <a:ext cx="11605330" cy="3571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0"/>
              </a:lnSpc>
              <a:spcBef>
                <a:spcPct val="0"/>
              </a:spcBef>
            </a:pPr>
            <a:r>
              <a:rPr lang="en-US" sz="4700" spc="28" dirty="0">
                <a:solidFill>
                  <a:srgbClr val="141E2B"/>
                </a:solidFill>
                <a:latin typeface="Century Gothic Paneuropean"/>
              </a:rPr>
              <a:t>Several hundred </a:t>
            </a:r>
            <a:r>
              <a:rPr lang="en-US" sz="4700" spc="28" dirty="0" err="1">
                <a:solidFill>
                  <a:srgbClr val="141E2B"/>
                </a:solidFill>
                <a:latin typeface="Century Gothic Paneuropean"/>
              </a:rPr>
              <a:t>metres</a:t>
            </a:r>
            <a:r>
              <a:rPr lang="en-US" sz="4700" spc="28" dirty="0">
                <a:solidFill>
                  <a:srgbClr val="141E2B"/>
                </a:solidFill>
                <a:latin typeface="Century Gothic Paneuropean"/>
              </a:rPr>
              <a:t> below lay the dark outline of Saint-Bernard-</a:t>
            </a:r>
            <a:r>
              <a:rPr lang="en-US" sz="4700" spc="28" dirty="0" err="1">
                <a:solidFill>
                  <a:srgbClr val="141E2B"/>
                </a:solidFill>
                <a:latin typeface="Century Gothic Paneuropean"/>
              </a:rPr>
              <a:t>en</a:t>
            </a:r>
            <a:r>
              <a:rPr lang="en-US" sz="4700" spc="28" dirty="0">
                <a:solidFill>
                  <a:srgbClr val="141E2B"/>
                </a:solidFill>
                <a:latin typeface="Century Gothic Paneuropean"/>
              </a:rPr>
              <a:t>-Haut, their Pyrenean resort village; across to the west, the irregular peaks of the mountain range.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9158" y="283781"/>
            <a:ext cx="17274922" cy="1133890"/>
            <a:chOff x="0" y="0"/>
            <a:chExt cx="4549774" cy="298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9774" cy="298638"/>
            </a:xfrm>
            <a:custGeom>
              <a:avLst/>
              <a:gdLst/>
              <a:ahLst/>
              <a:cxnLst/>
              <a:rect l="l" t="t" r="r" b="b"/>
              <a:pathLst>
                <a:path w="4549774" h="298638">
                  <a:moveTo>
                    <a:pt x="22856" y="0"/>
                  </a:moveTo>
                  <a:lnTo>
                    <a:pt x="4526918" y="0"/>
                  </a:lnTo>
                  <a:cubicBezTo>
                    <a:pt x="4539541" y="0"/>
                    <a:pt x="4549774" y="10233"/>
                    <a:pt x="4549774" y="22856"/>
                  </a:cubicBezTo>
                  <a:lnTo>
                    <a:pt x="4549774" y="275781"/>
                  </a:lnTo>
                  <a:cubicBezTo>
                    <a:pt x="4549774" y="288405"/>
                    <a:pt x="4539541" y="298638"/>
                    <a:pt x="4526918" y="298638"/>
                  </a:cubicBezTo>
                  <a:lnTo>
                    <a:pt x="22856" y="298638"/>
                  </a:lnTo>
                  <a:cubicBezTo>
                    <a:pt x="10233" y="298638"/>
                    <a:pt x="0" y="288405"/>
                    <a:pt x="0" y="275781"/>
                  </a:cubicBezTo>
                  <a:lnTo>
                    <a:pt x="0" y="22856"/>
                  </a:lnTo>
                  <a:cubicBezTo>
                    <a:pt x="0" y="10233"/>
                    <a:pt x="10233" y="0"/>
                    <a:pt x="22856" y="0"/>
                  </a:cubicBezTo>
                  <a:close/>
                </a:path>
              </a:pathLst>
            </a:custGeom>
            <a:solidFill>
              <a:srgbClr val="F034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  <a:p>
              <a:pPr algn="ctr">
                <a:lnSpc>
                  <a:spcPts val="60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11375" y="4559692"/>
            <a:ext cx="6242883" cy="1054960"/>
            <a:chOff x="0" y="0"/>
            <a:chExt cx="1644216" cy="277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44216" cy="277850"/>
            </a:xfrm>
            <a:custGeom>
              <a:avLst/>
              <a:gdLst/>
              <a:ahLst/>
              <a:cxnLst/>
              <a:rect l="l" t="t" r="r" b="b"/>
              <a:pathLst>
                <a:path w="1644216" h="277850">
                  <a:moveTo>
                    <a:pt x="63246" y="0"/>
                  </a:moveTo>
                  <a:lnTo>
                    <a:pt x="1580970" y="0"/>
                  </a:lnTo>
                  <a:cubicBezTo>
                    <a:pt x="1615900" y="0"/>
                    <a:pt x="1644216" y="28316"/>
                    <a:pt x="1644216" y="63246"/>
                  </a:cubicBezTo>
                  <a:lnTo>
                    <a:pt x="1644216" y="214604"/>
                  </a:lnTo>
                  <a:cubicBezTo>
                    <a:pt x="1644216" y="249533"/>
                    <a:pt x="1615900" y="277850"/>
                    <a:pt x="1580970" y="277850"/>
                  </a:cubicBezTo>
                  <a:lnTo>
                    <a:pt x="63246" y="277850"/>
                  </a:lnTo>
                  <a:cubicBezTo>
                    <a:pt x="28316" y="277850"/>
                    <a:pt x="0" y="249533"/>
                    <a:pt x="0" y="214604"/>
                  </a:cubicBezTo>
                  <a:lnTo>
                    <a:pt x="0" y="63246"/>
                  </a:lnTo>
                  <a:cubicBezTo>
                    <a:pt x="0" y="28316"/>
                    <a:pt x="28316" y="0"/>
                    <a:pt x="63246" y="0"/>
                  </a:cubicBezTo>
                  <a:close/>
                </a:path>
              </a:pathLst>
            </a:custGeom>
            <a:solidFill>
              <a:srgbClr val="F034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0"/>
                </a:lnSpc>
              </a:pPr>
              <a:endParaRPr/>
            </a:p>
            <a:p>
              <a:pPr algn="ctr">
                <a:lnSpc>
                  <a:spcPts val="11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568452" y="4559692"/>
            <a:ext cx="6032406" cy="1054960"/>
            <a:chOff x="0" y="0"/>
            <a:chExt cx="1588782" cy="2778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88782" cy="277850"/>
            </a:xfrm>
            <a:custGeom>
              <a:avLst/>
              <a:gdLst/>
              <a:ahLst/>
              <a:cxnLst/>
              <a:rect l="l" t="t" r="r" b="b"/>
              <a:pathLst>
                <a:path w="1588782" h="277850">
                  <a:moveTo>
                    <a:pt x="65453" y="0"/>
                  </a:moveTo>
                  <a:lnTo>
                    <a:pt x="1523329" y="0"/>
                  </a:lnTo>
                  <a:cubicBezTo>
                    <a:pt x="1540688" y="0"/>
                    <a:pt x="1557336" y="6896"/>
                    <a:pt x="1569611" y="19171"/>
                  </a:cubicBezTo>
                  <a:cubicBezTo>
                    <a:pt x="1581886" y="31445"/>
                    <a:pt x="1588782" y="48094"/>
                    <a:pt x="1588782" y="65453"/>
                  </a:cubicBezTo>
                  <a:lnTo>
                    <a:pt x="1588782" y="212397"/>
                  </a:lnTo>
                  <a:cubicBezTo>
                    <a:pt x="1588782" y="229756"/>
                    <a:pt x="1581886" y="246404"/>
                    <a:pt x="1569611" y="258679"/>
                  </a:cubicBezTo>
                  <a:cubicBezTo>
                    <a:pt x="1557336" y="270954"/>
                    <a:pt x="1540688" y="277850"/>
                    <a:pt x="1523329" y="277850"/>
                  </a:cubicBezTo>
                  <a:lnTo>
                    <a:pt x="65453" y="277850"/>
                  </a:lnTo>
                  <a:cubicBezTo>
                    <a:pt x="48094" y="277850"/>
                    <a:pt x="31445" y="270954"/>
                    <a:pt x="19171" y="258679"/>
                  </a:cubicBezTo>
                  <a:cubicBezTo>
                    <a:pt x="6896" y="246404"/>
                    <a:pt x="0" y="229756"/>
                    <a:pt x="0" y="212397"/>
                  </a:cubicBezTo>
                  <a:lnTo>
                    <a:pt x="0" y="65453"/>
                  </a:lnTo>
                  <a:cubicBezTo>
                    <a:pt x="0" y="48094"/>
                    <a:pt x="6896" y="31445"/>
                    <a:pt x="19171" y="19171"/>
                  </a:cubicBezTo>
                  <a:cubicBezTo>
                    <a:pt x="31445" y="6896"/>
                    <a:pt x="48094" y="0"/>
                    <a:pt x="65453" y="0"/>
                  </a:cubicBezTo>
                  <a:close/>
                </a:path>
              </a:pathLst>
            </a:custGeom>
            <a:solidFill>
              <a:srgbClr val="F034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0"/>
                </a:lnSpc>
              </a:pPr>
              <a:endParaRPr/>
            </a:p>
            <a:p>
              <a:pPr algn="ctr">
                <a:lnSpc>
                  <a:spcPts val="11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0" y="7895145"/>
            <a:ext cx="4692802" cy="896766"/>
            <a:chOff x="0" y="0"/>
            <a:chExt cx="1235964" cy="23618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35964" cy="236185"/>
            </a:xfrm>
            <a:custGeom>
              <a:avLst/>
              <a:gdLst/>
              <a:ahLst/>
              <a:cxnLst/>
              <a:rect l="l" t="t" r="r" b="b"/>
              <a:pathLst>
                <a:path w="1235964" h="236185">
                  <a:moveTo>
                    <a:pt x="84137" y="0"/>
                  </a:moveTo>
                  <a:lnTo>
                    <a:pt x="1151827" y="0"/>
                  </a:lnTo>
                  <a:cubicBezTo>
                    <a:pt x="1198295" y="0"/>
                    <a:pt x="1235964" y="37669"/>
                    <a:pt x="1235964" y="84137"/>
                  </a:cubicBezTo>
                  <a:lnTo>
                    <a:pt x="1235964" y="152048"/>
                  </a:lnTo>
                  <a:cubicBezTo>
                    <a:pt x="1235964" y="198516"/>
                    <a:pt x="1198295" y="236185"/>
                    <a:pt x="1151827" y="236185"/>
                  </a:cubicBezTo>
                  <a:lnTo>
                    <a:pt x="84137" y="236185"/>
                  </a:lnTo>
                  <a:cubicBezTo>
                    <a:pt x="37669" y="236185"/>
                    <a:pt x="0" y="198516"/>
                    <a:pt x="0" y="152048"/>
                  </a:cubicBezTo>
                  <a:lnTo>
                    <a:pt x="0" y="84137"/>
                  </a:lnTo>
                  <a:cubicBezTo>
                    <a:pt x="0" y="37669"/>
                    <a:pt x="37669" y="0"/>
                    <a:pt x="84137" y="0"/>
                  </a:cubicBezTo>
                  <a:close/>
                </a:path>
              </a:pathLst>
            </a:custGeom>
            <a:solidFill>
              <a:srgbClr val="F034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0"/>
                </a:lnSpc>
              </a:pPr>
              <a:endParaRPr/>
            </a:p>
            <a:p>
              <a:pPr algn="ctr">
                <a:lnSpc>
                  <a:spcPts val="11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669130" y="7100553"/>
            <a:ext cx="7167672" cy="870792"/>
            <a:chOff x="0" y="0"/>
            <a:chExt cx="1887782" cy="22934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87782" cy="229345"/>
            </a:xfrm>
            <a:custGeom>
              <a:avLst/>
              <a:gdLst/>
              <a:ahLst/>
              <a:cxnLst/>
              <a:rect l="l" t="t" r="r" b="b"/>
              <a:pathLst>
                <a:path w="1887782" h="229345">
                  <a:moveTo>
                    <a:pt x="55086" y="0"/>
                  </a:moveTo>
                  <a:lnTo>
                    <a:pt x="1832696" y="0"/>
                  </a:lnTo>
                  <a:cubicBezTo>
                    <a:pt x="1863119" y="0"/>
                    <a:pt x="1887782" y="24663"/>
                    <a:pt x="1887782" y="55086"/>
                  </a:cubicBezTo>
                  <a:lnTo>
                    <a:pt x="1887782" y="174259"/>
                  </a:lnTo>
                  <a:cubicBezTo>
                    <a:pt x="1887782" y="188868"/>
                    <a:pt x="1881978" y="202880"/>
                    <a:pt x="1871648" y="213210"/>
                  </a:cubicBezTo>
                  <a:cubicBezTo>
                    <a:pt x="1861317" y="223541"/>
                    <a:pt x="1847306" y="229345"/>
                    <a:pt x="1832696" y="229345"/>
                  </a:cubicBezTo>
                  <a:lnTo>
                    <a:pt x="55086" y="229345"/>
                  </a:lnTo>
                  <a:cubicBezTo>
                    <a:pt x="24663" y="229345"/>
                    <a:pt x="0" y="204682"/>
                    <a:pt x="0" y="174259"/>
                  </a:cubicBezTo>
                  <a:lnTo>
                    <a:pt x="0" y="55086"/>
                  </a:lnTo>
                  <a:cubicBezTo>
                    <a:pt x="0" y="24663"/>
                    <a:pt x="24663" y="0"/>
                    <a:pt x="55086" y="0"/>
                  </a:cubicBezTo>
                  <a:close/>
                </a:path>
              </a:pathLst>
            </a:custGeom>
            <a:solidFill>
              <a:srgbClr val="F034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0"/>
                </a:lnSpc>
              </a:pPr>
              <a:endParaRPr/>
            </a:p>
            <a:p>
              <a:pPr algn="ctr">
                <a:lnSpc>
                  <a:spcPts val="11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383886" y="6319503"/>
            <a:ext cx="7562318" cy="870792"/>
            <a:chOff x="0" y="0"/>
            <a:chExt cx="1991722" cy="22934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91722" cy="229345"/>
            </a:xfrm>
            <a:custGeom>
              <a:avLst/>
              <a:gdLst/>
              <a:ahLst/>
              <a:cxnLst/>
              <a:rect l="l" t="t" r="r" b="b"/>
              <a:pathLst>
                <a:path w="1991722" h="229345">
                  <a:moveTo>
                    <a:pt x="52211" y="0"/>
                  </a:moveTo>
                  <a:lnTo>
                    <a:pt x="1939510" y="0"/>
                  </a:lnTo>
                  <a:cubicBezTo>
                    <a:pt x="1968346" y="0"/>
                    <a:pt x="1991722" y="23376"/>
                    <a:pt x="1991722" y="52211"/>
                  </a:cubicBezTo>
                  <a:lnTo>
                    <a:pt x="1991722" y="177133"/>
                  </a:lnTo>
                  <a:cubicBezTo>
                    <a:pt x="1991722" y="205969"/>
                    <a:pt x="1968346" y="229345"/>
                    <a:pt x="1939510" y="229345"/>
                  </a:cubicBezTo>
                  <a:lnTo>
                    <a:pt x="52211" y="229345"/>
                  </a:lnTo>
                  <a:cubicBezTo>
                    <a:pt x="23376" y="229345"/>
                    <a:pt x="0" y="205969"/>
                    <a:pt x="0" y="177133"/>
                  </a:cubicBezTo>
                  <a:lnTo>
                    <a:pt x="0" y="52211"/>
                  </a:lnTo>
                  <a:cubicBezTo>
                    <a:pt x="0" y="23376"/>
                    <a:pt x="23376" y="0"/>
                    <a:pt x="52211" y="0"/>
                  </a:cubicBezTo>
                  <a:close/>
                </a:path>
              </a:pathLst>
            </a:custGeom>
            <a:solidFill>
              <a:srgbClr val="F034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0"/>
                </a:lnSpc>
              </a:pPr>
              <a:endParaRPr/>
            </a:p>
            <a:p>
              <a:pPr algn="ctr">
                <a:lnSpc>
                  <a:spcPts val="119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875974" y="8495220"/>
            <a:ext cx="5579773" cy="896766"/>
            <a:chOff x="0" y="0"/>
            <a:chExt cx="1469570" cy="23618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69570" cy="236185"/>
            </a:xfrm>
            <a:custGeom>
              <a:avLst/>
              <a:gdLst/>
              <a:ahLst/>
              <a:cxnLst/>
              <a:rect l="l" t="t" r="r" b="b"/>
              <a:pathLst>
                <a:path w="1469570" h="236185">
                  <a:moveTo>
                    <a:pt x="70762" y="0"/>
                  </a:moveTo>
                  <a:lnTo>
                    <a:pt x="1398808" y="0"/>
                  </a:lnTo>
                  <a:cubicBezTo>
                    <a:pt x="1437889" y="0"/>
                    <a:pt x="1469570" y="31681"/>
                    <a:pt x="1469570" y="70762"/>
                  </a:cubicBezTo>
                  <a:lnTo>
                    <a:pt x="1469570" y="165423"/>
                  </a:lnTo>
                  <a:cubicBezTo>
                    <a:pt x="1469570" y="184190"/>
                    <a:pt x="1462115" y="202189"/>
                    <a:pt x="1448844" y="215460"/>
                  </a:cubicBezTo>
                  <a:cubicBezTo>
                    <a:pt x="1435574" y="228730"/>
                    <a:pt x="1417575" y="236185"/>
                    <a:pt x="1398808" y="236185"/>
                  </a:cubicBezTo>
                  <a:lnTo>
                    <a:pt x="70762" y="236185"/>
                  </a:lnTo>
                  <a:cubicBezTo>
                    <a:pt x="31681" y="236185"/>
                    <a:pt x="0" y="204504"/>
                    <a:pt x="0" y="165423"/>
                  </a:cubicBezTo>
                  <a:lnTo>
                    <a:pt x="0" y="70762"/>
                  </a:lnTo>
                  <a:cubicBezTo>
                    <a:pt x="0" y="51995"/>
                    <a:pt x="7455" y="33996"/>
                    <a:pt x="20726" y="20726"/>
                  </a:cubicBezTo>
                  <a:cubicBezTo>
                    <a:pt x="33996" y="7455"/>
                    <a:pt x="51995" y="0"/>
                    <a:pt x="70762" y="0"/>
                  </a:cubicBezTo>
                  <a:close/>
                </a:path>
              </a:pathLst>
            </a:custGeom>
            <a:solidFill>
              <a:srgbClr val="F034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0"/>
                </a:lnSpc>
              </a:pPr>
              <a:endParaRPr/>
            </a:p>
            <a:p>
              <a:pPr algn="ctr">
                <a:lnSpc>
                  <a:spcPts val="119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87598" y="2803152"/>
            <a:ext cx="17546482" cy="7131046"/>
            <a:chOff x="0" y="0"/>
            <a:chExt cx="4621296" cy="187813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621296" cy="1878136"/>
            </a:xfrm>
            <a:custGeom>
              <a:avLst/>
              <a:gdLst/>
              <a:ahLst/>
              <a:cxnLst/>
              <a:rect l="l" t="t" r="r" b="b"/>
              <a:pathLst>
                <a:path w="4621296" h="1878136">
                  <a:moveTo>
                    <a:pt x="0" y="0"/>
                  </a:moveTo>
                  <a:lnTo>
                    <a:pt x="4621296" y="0"/>
                  </a:lnTo>
                  <a:lnTo>
                    <a:pt x="4621296" y="1878136"/>
                  </a:lnTo>
                  <a:lnTo>
                    <a:pt x="0" y="18781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F0348F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044680" y="2901928"/>
            <a:ext cx="3059407" cy="1133890"/>
            <a:chOff x="0" y="0"/>
            <a:chExt cx="805770" cy="29863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05770" cy="298638"/>
            </a:xfrm>
            <a:custGeom>
              <a:avLst/>
              <a:gdLst/>
              <a:ahLst/>
              <a:cxnLst/>
              <a:rect l="l" t="t" r="r" b="b"/>
              <a:pathLst>
                <a:path w="805770" h="298638">
                  <a:moveTo>
                    <a:pt x="129057" y="0"/>
                  </a:moveTo>
                  <a:lnTo>
                    <a:pt x="676713" y="0"/>
                  </a:lnTo>
                  <a:cubicBezTo>
                    <a:pt x="710941" y="0"/>
                    <a:pt x="743767" y="13597"/>
                    <a:pt x="767970" y="37800"/>
                  </a:cubicBezTo>
                  <a:cubicBezTo>
                    <a:pt x="792173" y="62003"/>
                    <a:pt x="805770" y="94829"/>
                    <a:pt x="805770" y="129057"/>
                  </a:cubicBezTo>
                  <a:lnTo>
                    <a:pt x="805770" y="169581"/>
                  </a:lnTo>
                  <a:cubicBezTo>
                    <a:pt x="805770" y="240857"/>
                    <a:pt x="747989" y="298638"/>
                    <a:pt x="676713" y="298638"/>
                  </a:cubicBezTo>
                  <a:lnTo>
                    <a:pt x="129057" y="298638"/>
                  </a:lnTo>
                  <a:cubicBezTo>
                    <a:pt x="57781" y="298638"/>
                    <a:pt x="0" y="240857"/>
                    <a:pt x="0" y="169581"/>
                  </a:cubicBezTo>
                  <a:lnTo>
                    <a:pt x="0" y="129057"/>
                  </a:lnTo>
                  <a:cubicBezTo>
                    <a:pt x="0" y="57781"/>
                    <a:pt x="57781" y="0"/>
                    <a:pt x="129057" y="0"/>
                  </a:cubicBezTo>
                  <a:close/>
                </a:path>
              </a:pathLst>
            </a:custGeom>
            <a:solidFill>
              <a:srgbClr val="F034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0"/>
                </a:lnSpc>
              </a:pPr>
              <a:endParaRPr/>
            </a:p>
            <a:p>
              <a:pPr algn="ctr">
                <a:lnSpc>
                  <a:spcPts val="119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558168" y="2803152"/>
            <a:ext cx="7795157" cy="1054960"/>
            <a:chOff x="0" y="0"/>
            <a:chExt cx="2053046" cy="27785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053045" cy="277850"/>
            </a:xfrm>
            <a:custGeom>
              <a:avLst/>
              <a:gdLst/>
              <a:ahLst/>
              <a:cxnLst/>
              <a:rect l="l" t="t" r="r" b="b"/>
              <a:pathLst>
                <a:path w="2053045" h="277850">
                  <a:moveTo>
                    <a:pt x="50652" y="0"/>
                  </a:moveTo>
                  <a:lnTo>
                    <a:pt x="2002394" y="0"/>
                  </a:lnTo>
                  <a:cubicBezTo>
                    <a:pt x="2015827" y="0"/>
                    <a:pt x="2028711" y="5337"/>
                    <a:pt x="2038210" y="14836"/>
                  </a:cubicBezTo>
                  <a:cubicBezTo>
                    <a:pt x="2047709" y="24335"/>
                    <a:pt x="2053045" y="37218"/>
                    <a:pt x="2053045" y="50652"/>
                  </a:cubicBezTo>
                  <a:lnTo>
                    <a:pt x="2053045" y="227198"/>
                  </a:lnTo>
                  <a:cubicBezTo>
                    <a:pt x="2053045" y="240632"/>
                    <a:pt x="2047709" y="253515"/>
                    <a:pt x="2038210" y="263014"/>
                  </a:cubicBezTo>
                  <a:cubicBezTo>
                    <a:pt x="2028711" y="272513"/>
                    <a:pt x="2015827" y="277850"/>
                    <a:pt x="2002394" y="277850"/>
                  </a:cubicBezTo>
                  <a:lnTo>
                    <a:pt x="50652" y="277850"/>
                  </a:lnTo>
                  <a:cubicBezTo>
                    <a:pt x="37218" y="277850"/>
                    <a:pt x="24335" y="272513"/>
                    <a:pt x="14836" y="263014"/>
                  </a:cubicBezTo>
                  <a:cubicBezTo>
                    <a:pt x="5337" y="253515"/>
                    <a:pt x="0" y="240632"/>
                    <a:pt x="0" y="227198"/>
                  </a:cubicBezTo>
                  <a:lnTo>
                    <a:pt x="0" y="50652"/>
                  </a:lnTo>
                  <a:cubicBezTo>
                    <a:pt x="0" y="37218"/>
                    <a:pt x="5337" y="24335"/>
                    <a:pt x="14836" y="14836"/>
                  </a:cubicBezTo>
                  <a:cubicBezTo>
                    <a:pt x="24335" y="5337"/>
                    <a:pt x="37218" y="0"/>
                    <a:pt x="50652" y="0"/>
                  </a:cubicBezTo>
                  <a:close/>
                </a:path>
              </a:pathLst>
            </a:custGeom>
            <a:solidFill>
              <a:srgbClr val="F034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0"/>
                </a:lnSpc>
              </a:pPr>
              <a:endParaRPr/>
            </a:p>
            <a:p>
              <a:pPr algn="ctr">
                <a:lnSpc>
                  <a:spcPts val="119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5921277" y="3698231"/>
            <a:ext cx="8663378" cy="1028651"/>
            <a:chOff x="0" y="0"/>
            <a:chExt cx="2281713" cy="27092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281713" cy="270920"/>
            </a:xfrm>
            <a:custGeom>
              <a:avLst/>
              <a:gdLst/>
              <a:ahLst/>
              <a:cxnLst/>
              <a:rect l="l" t="t" r="r" b="b"/>
              <a:pathLst>
                <a:path w="2281713" h="270920">
                  <a:moveTo>
                    <a:pt x="45576" y="0"/>
                  </a:moveTo>
                  <a:lnTo>
                    <a:pt x="2236137" y="0"/>
                  </a:lnTo>
                  <a:cubicBezTo>
                    <a:pt x="2261308" y="0"/>
                    <a:pt x="2281713" y="20405"/>
                    <a:pt x="2281713" y="45576"/>
                  </a:cubicBezTo>
                  <a:lnTo>
                    <a:pt x="2281713" y="225345"/>
                  </a:lnTo>
                  <a:cubicBezTo>
                    <a:pt x="2281713" y="250515"/>
                    <a:pt x="2261308" y="270920"/>
                    <a:pt x="2236137" y="270920"/>
                  </a:cubicBezTo>
                  <a:lnTo>
                    <a:pt x="45576" y="270920"/>
                  </a:lnTo>
                  <a:cubicBezTo>
                    <a:pt x="20405" y="270920"/>
                    <a:pt x="0" y="250515"/>
                    <a:pt x="0" y="225345"/>
                  </a:cubicBezTo>
                  <a:lnTo>
                    <a:pt x="0" y="45576"/>
                  </a:lnTo>
                  <a:cubicBezTo>
                    <a:pt x="0" y="20405"/>
                    <a:pt x="20405" y="0"/>
                    <a:pt x="45576" y="0"/>
                  </a:cubicBezTo>
                  <a:close/>
                </a:path>
              </a:pathLst>
            </a:custGeom>
            <a:solidFill>
              <a:srgbClr val="F034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0"/>
                </a:lnSpc>
              </a:pPr>
              <a:endParaRPr/>
            </a:p>
            <a:p>
              <a:pPr algn="ctr">
                <a:lnSpc>
                  <a:spcPts val="1199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559158" y="3141159"/>
            <a:ext cx="17274922" cy="2142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9"/>
              </a:lnSpc>
              <a:spcBef>
                <a:spcPct val="0"/>
              </a:spcBef>
            </a:pPr>
            <a:r>
              <a:rPr lang="en-US" sz="4699" spc="28">
                <a:solidFill>
                  <a:srgbClr val="141E2B"/>
                </a:solidFill>
                <a:latin typeface="Century Gothic Paneuropean"/>
              </a:rPr>
              <a:t>It was snowing again. Gentle six-pointed flakes from a picture book were settling on her jacket sleeve. The mountain air prickled with ice and the smell of pine resin. </a:t>
            </a:r>
          </a:p>
        </p:txBody>
      </p:sp>
      <p:sp>
        <p:nvSpPr>
          <p:cNvPr id="36" name="Freeform 36"/>
          <p:cNvSpPr/>
          <p:nvPr/>
        </p:nvSpPr>
        <p:spPr>
          <a:xfrm>
            <a:off x="761174" y="552007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16734300" y="9943723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28700" y="1584178"/>
            <a:ext cx="16150343" cy="695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 spc="27">
                <a:solidFill>
                  <a:srgbClr val="141E2B"/>
                </a:solidFill>
                <a:latin typeface="Century Gothic Paneuropean"/>
              </a:rPr>
              <a:t>Now, skim and scan the extract below.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746029" y="264983"/>
            <a:ext cx="11743091" cy="104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2"/>
              </a:lnSpc>
              <a:spcBef>
                <a:spcPct val="0"/>
              </a:spcBef>
            </a:pPr>
            <a:r>
              <a:rPr lang="en-US" sz="6110" spc="36">
                <a:solidFill>
                  <a:srgbClr val="141E2B"/>
                </a:solidFill>
                <a:latin typeface="Broadway"/>
              </a:rPr>
              <a:t>Consolidate your learning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340874" y="5692424"/>
            <a:ext cx="11605330" cy="3571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0"/>
              </a:lnSpc>
              <a:spcBef>
                <a:spcPct val="0"/>
              </a:spcBef>
            </a:pPr>
            <a:r>
              <a:rPr lang="en-US" sz="4700" spc="28">
                <a:solidFill>
                  <a:srgbClr val="141E2B"/>
                </a:solidFill>
                <a:latin typeface="Century Gothic Paneuropean"/>
              </a:rPr>
              <a:t>Several hundred metres below lay the dark outline of Saint-Bernard-en-Haut, their Pyrenean resort village; across to the west, the irregular peaks of the mountain range.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9158" y="283781"/>
            <a:ext cx="17274922" cy="1133890"/>
            <a:chOff x="0" y="0"/>
            <a:chExt cx="4549774" cy="298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9774" cy="298638"/>
            </a:xfrm>
            <a:custGeom>
              <a:avLst/>
              <a:gdLst/>
              <a:ahLst/>
              <a:cxnLst/>
              <a:rect l="l" t="t" r="r" b="b"/>
              <a:pathLst>
                <a:path w="4549774" h="298638">
                  <a:moveTo>
                    <a:pt x="22856" y="0"/>
                  </a:moveTo>
                  <a:lnTo>
                    <a:pt x="4526918" y="0"/>
                  </a:lnTo>
                  <a:cubicBezTo>
                    <a:pt x="4539541" y="0"/>
                    <a:pt x="4549774" y="10233"/>
                    <a:pt x="4549774" y="22856"/>
                  </a:cubicBezTo>
                  <a:lnTo>
                    <a:pt x="4549774" y="275781"/>
                  </a:lnTo>
                  <a:cubicBezTo>
                    <a:pt x="4549774" y="288405"/>
                    <a:pt x="4539541" y="298638"/>
                    <a:pt x="4526918" y="298638"/>
                  </a:cubicBezTo>
                  <a:lnTo>
                    <a:pt x="22856" y="298638"/>
                  </a:lnTo>
                  <a:cubicBezTo>
                    <a:pt x="10233" y="298638"/>
                    <a:pt x="0" y="288405"/>
                    <a:pt x="0" y="275781"/>
                  </a:cubicBezTo>
                  <a:lnTo>
                    <a:pt x="0" y="22856"/>
                  </a:lnTo>
                  <a:cubicBezTo>
                    <a:pt x="0" y="10233"/>
                    <a:pt x="10233" y="0"/>
                    <a:pt x="22856" y="0"/>
                  </a:cubicBezTo>
                  <a:close/>
                </a:path>
              </a:pathLst>
            </a:custGeom>
            <a:solidFill>
              <a:srgbClr val="F034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60"/>
                </a:lnSpc>
              </a:pPr>
              <a:endParaRPr/>
            </a:p>
            <a:p>
              <a:pPr algn="ctr">
                <a:lnSpc>
                  <a:spcPts val="5760"/>
                </a:lnSpc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62817" y="2051837"/>
          <a:ext cx="18054793" cy="7705725"/>
        </p:xfrm>
        <a:graphic>
          <a:graphicData uri="http://schemas.openxmlformats.org/drawingml/2006/table">
            <a:tbl>
              <a:tblPr/>
              <a:tblGrid>
                <a:gridCol w="6261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5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0881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Century Gothic Paneuropean"/>
                        </a:rPr>
                        <a:t>It is snowing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Century Gothic Paneuropean"/>
                        </a:rPr>
                        <a:t>The snow is gentle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Century Gothic Paneuropean"/>
                        </a:rPr>
                        <a:t>The snow has six-pointed flakes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0881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Century Gothic Paneuropean"/>
                        </a:rPr>
                        <a:t>The snow looks like it was from a picture book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Century Gothic Paneuropean"/>
                        </a:rPr>
                        <a:t>The snow is settling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Century Gothic Paneuropean"/>
                        </a:rPr>
                        <a:t>She is on a mountain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0881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Century Gothic Paneuropean"/>
                        </a:rPr>
                        <a:t>The air is icy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Century Gothic Paneuropean"/>
                        </a:rPr>
                        <a:t>The air smells of pine resin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Century Gothic Paneuropean"/>
                        </a:rPr>
                        <a:t>Below her is Saint-Bernard-en-Haut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3082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Century Gothic Paneuropean"/>
                        </a:rPr>
                        <a:t>To the west she can see the Pyranees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Century Gothic Paneuropean"/>
                        </a:rPr>
                        <a:t>The mountain range has irregular peaks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Century Gothic Paneuropean"/>
                        </a:rPr>
                        <a:t>The village is several hundred metres below her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16734300" y="9943723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84012"/>
            <a:ext cx="16323028" cy="838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2"/>
              </a:lnSpc>
              <a:spcBef>
                <a:spcPct val="0"/>
              </a:spcBef>
            </a:pPr>
            <a:r>
              <a:rPr lang="en-US" sz="4910" spc="29">
                <a:solidFill>
                  <a:srgbClr val="141E2B"/>
                </a:solidFill>
                <a:latin typeface="Broadway"/>
              </a:rPr>
              <a:t>Consolidate your learning - possible answers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3406" y="603690"/>
            <a:ext cx="4852942" cy="9220484"/>
            <a:chOff x="0" y="0"/>
            <a:chExt cx="1278141" cy="24284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78141" cy="2428440"/>
            </a:xfrm>
            <a:custGeom>
              <a:avLst/>
              <a:gdLst/>
              <a:ahLst/>
              <a:cxnLst/>
              <a:rect l="l" t="t" r="r" b="b"/>
              <a:pathLst>
                <a:path w="1278141" h="2428440">
                  <a:moveTo>
                    <a:pt x="81361" y="0"/>
                  </a:moveTo>
                  <a:lnTo>
                    <a:pt x="1196781" y="0"/>
                  </a:lnTo>
                  <a:cubicBezTo>
                    <a:pt x="1241715" y="0"/>
                    <a:pt x="1278141" y="36426"/>
                    <a:pt x="1278141" y="81361"/>
                  </a:cubicBezTo>
                  <a:lnTo>
                    <a:pt x="1278141" y="2347080"/>
                  </a:lnTo>
                  <a:cubicBezTo>
                    <a:pt x="1278141" y="2392014"/>
                    <a:pt x="1241715" y="2428440"/>
                    <a:pt x="1196781" y="2428440"/>
                  </a:cubicBezTo>
                  <a:lnTo>
                    <a:pt x="81361" y="2428440"/>
                  </a:lnTo>
                  <a:cubicBezTo>
                    <a:pt x="36426" y="2428440"/>
                    <a:pt x="0" y="2392014"/>
                    <a:pt x="0" y="2347080"/>
                  </a:cubicBezTo>
                  <a:lnTo>
                    <a:pt x="0" y="81361"/>
                  </a:lnTo>
                  <a:cubicBezTo>
                    <a:pt x="0" y="36426"/>
                    <a:pt x="36426" y="0"/>
                    <a:pt x="81361" y="0"/>
                  </a:cubicBezTo>
                  <a:close/>
                </a:path>
              </a:pathLst>
            </a:custGeom>
            <a:solidFill>
              <a:srgbClr val="F7D6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04681" y="765665"/>
            <a:ext cx="11845988" cy="8896534"/>
            <a:chOff x="0" y="0"/>
            <a:chExt cx="3119931" cy="23431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19931" cy="2343120"/>
            </a:xfrm>
            <a:custGeom>
              <a:avLst/>
              <a:gdLst/>
              <a:ahLst/>
              <a:cxnLst/>
              <a:rect l="l" t="t" r="r" b="b"/>
              <a:pathLst>
                <a:path w="3119931" h="2343120">
                  <a:moveTo>
                    <a:pt x="33331" y="0"/>
                  </a:moveTo>
                  <a:lnTo>
                    <a:pt x="3086600" y="0"/>
                  </a:lnTo>
                  <a:cubicBezTo>
                    <a:pt x="3095440" y="0"/>
                    <a:pt x="3103918" y="3512"/>
                    <a:pt x="3110168" y="9762"/>
                  </a:cubicBezTo>
                  <a:cubicBezTo>
                    <a:pt x="3116419" y="16013"/>
                    <a:pt x="3119931" y="24491"/>
                    <a:pt x="3119931" y="33331"/>
                  </a:cubicBezTo>
                  <a:lnTo>
                    <a:pt x="3119931" y="2309789"/>
                  </a:lnTo>
                  <a:cubicBezTo>
                    <a:pt x="3119931" y="2318629"/>
                    <a:pt x="3116419" y="2327107"/>
                    <a:pt x="3110168" y="2333358"/>
                  </a:cubicBezTo>
                  <a:cubicBezTo>
                    <a:pt x="3103918" y="2339608"/>
                    <a:pt x="3095440" y="2343120"/>
                    <a:pt x="3086600" y="2343120"/>
                  </a:cubicBezTo>
                  <a:lnTo>
                    <a:pt x="33331" y="2343120"/>
                  </a:lnTo>
                  <a:cubicBezTo>
                    <a:pt x="14923" y="2343120"/>
                    <a:pt x="0" y="2328197"/>
                    <a:pt x="0" y="2309789"/>
                  </a:cubicBezTo>
                  <a:lnTo>
                    <a:pt x="0" y="33331"/>
                  </a:lnTo>
                  <a:cubicBezTo>
                    <a:pt x="0" y="24491"/>
                    <a:pt x="3512" y="16013"/>
                    <a:pt x="9762" y="9762"/>
                  </a:cubicBezTo>
                  <a:cubicBezTo>
                    <a:pt x="16013" y="3512"/>
                    <a:pt x="24491" y="0"/>
                    <a:pt x="33331" y="0"/>
                  </a:cubicBezTo>
                  <a:close/>
                </a:path>
              </a:pathLst>
            </a:custGeom>
            <a:solidFill>
              <a:srgbClr val="62CA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465165" y="1379497"/>
            <a:ext cx="10925020" cy="835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7"/>
              </a:lnSpc>
            </a:pPr>
            <a:r>
              <a:rPr lang="en-US" sz="6114" spc="-238">
                <a:solidFill>
                  <a:srgbClr val="141E2B"/>
                </a:solidFill>
                <a:latin typeface="Broadway"/>
              </a:rPr>
              <a:t>Tier 2 vocabulary</a:t>
            </a:r>
          </a:p>
          <a:p>
            <a:pPr algn="ctr">
              <a:lnSpc>
                <a:spcPts val="7337"/>
              </a:lnSpc>
            </a:pPr>
            <a:endParaRPr lang="en-US" sz="6114" spc="-238">
              <a:solidFill>
                <a:srgbClr val="141E2B"/>
              </a:solidFill>
              <a:latin typeface="Broadway"/>
            </a:endParaRPr>
          </a:p>
          <a:p>
            <a:pPr>
              <a:lnSpc>
                <a:spcPts val="7337"/>
              </a:lnSpc>
            </a:pPr>
            <a:r>
              <a:rPr lang="en-US" sz="6114" spc="-238">
                <a:solidFill>
                  <a:srgbClr val="141E2B"/>
                </a:solidFill>
                <a:latin typeface="Century Gothic Paneuropean Bold"/>
              </a:rPr>
              <a:t>Scan (v)</a:t>
            </a:r>
            <a:r>
              <a:rPr lang="en-US" sz="6114" spc="-238">
                <a:solidFill>
                  <a:srgbClr val="141E2B"/>
                </a:solidFill>
                <a:latin typeface="Century Gothic Paneuropean"/>
              </a:rPr>
              <a:t>: Read quickly to find a specific thing.</a:t>
            </a:r>
          </a:p>
          <a:p>
            <a:pPr>
              <a:lnSpc>
                <a:spcPts val="7337"/>
              </a:lnSpc>
            </a:pPr>
            <a:endParaRPr lang="en-US" sz="6114" spc="-238">
              <a:solidFill>
                <a:srgbClr val="141E2B"/>
              </a:solidFill>
              <a:latin typeface="Century Gothic Paneuropean"/>
            </a:endParaRPr>
          </a:p>
          <a:p>
            <a:pPr>
              <a:lnSpc>
                <a:spcPts val="7337"/>
              </a:lnSpc>
            </a:pPr>
            <a:r>
              <a:rPr lang="en-US" sz="6114" spc="-238">
                <a:solidFill>
                  <a:srgbClr val="141E2B"/>
                </a:solidFill>
                <a:latin typeface="Century Gothic Paneuropean Bold"/>
              </a:rPr>
              <a:t>Skim (v)</a:t>
            </a:r>
            <a:r>
              <a:rPr lang="en-US" sz="6114" spc="-238">
                <a:solidFill>
                  <a:srgbClr val="141E2B"/>
                </a:solidFill>
                <a:latin typeface="Century Gothic Paneuropean"/>
              </a:rPr>
              <a:t>:  Read quickly to understand the overall idea of a piece.</a:t>
            </a:r>
          </a:p>
          <a:p>
            <a:pPr algn="ctr">
              <a:lnSpc>
                <a:spcPts val="6646"/>
              </a:lnSpc>
              <a:spcBef>
                <a:spcPct val="0"/>
              </a:spcBef>
            </a:pPr>
            <a:endParaRPr lang="en-US" sz="6114" spc="-238">
              <a:solidFill>
                <a:srgbClr val="141E2B"/>
              </a:solidFill>
              <a:latin typeface="Century Gothic Paneurope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827336" y="9509749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76814" y="923925"/>
            <a:ext cx="3966126" cy="8752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4"/>
              </a:lnSpc>
            </a:pPr>
            <a:r>
              <a:rPr lang="en-US" sz="5311" spc="-207">
                <a:solidFill>
                  <a:srgbClr val="141E2B"/>
                </a:solidFill>
                <a:latin typeface="Broadway"/>
              </a:rPr>
              <a:t>Lesson aims</a:t>
            </a:r>
          </a:p>
          <a:p>
            <a:pPr algn="ctr">
              <a:lnSpc>
                <a:spcPts val="6374"/>
              </a:lnSpc>
            </a:pPr>
            <a:endParaRPr lang="en-US" sz="5311" spc="-207">
              <a:solidFill>
                <a:srgbClr val="141E2B"/>
              </a:solidFill>
              <a:latin typeface="Broadway"/>
            </a:endParaRPr>
          </a:p>
          <a:p>
            <a:pPr algn="ctr">
              <a:lnSpc>
                <a:spcPts val="6374"/>
              </a:lnSpc>
            </a:pPr>
            <a:r>
              <a:rPr lang="en-US" sz="5311" spc="-207">
                <a:solidFill>
                  <a:srgbClr val="141E2B"/>
                </a:solidFill>
                <a:latin typeface="Century Gothic Paneuropean"/>
              </a:rPr>
              <a:t>How can I read at speed and locate the correct information?</a:t>
            </a:r>
          </a:p>
          <a:p>
            <a:pPr algn="ctr">
              <a:lnSpc>
                <a:spcPts val="5774"/>
              </a:lnSpc>
            </a:pPr>
            <a:endParaRPr lang="en-US" sz="5311" spc="-207">
              <a:solidFill>
                <a:srgbClr val="141E2B"/>
              </a:solidFill>
              <a:latin typeface="Century Gothic Paneuropean"/>
            </a:endParaRPr>
          </a:p>
          <a:p>
            <a:pPr algn="ctr">
              <a:lnSpc>
                <a:spcPts val="5774"/>
              </a:lnSpc>
              <a:spcBef>
                <a:spcPct val="0"/>
              </a:spcBef>
            </a:pPr>
            <a:endParaRPr lang="en-US" sz="5311" spc="-207">
              <a:solidFill>
                <a:srgbClr val="141E2B"/>
              </a:solidFill>
              <a:latin typeface="Century Gothic Paneurope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3406" y="603690"/>
            <a:ext cx="4852942" cy="9220484"/>
            <a:chOff x="0" y="0"/>
            <a:chExt cx="1278141" cy="24284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78141" cy="2428440"/>
            </a:xfrm>
            <a:custGeom>
              <a:avLst/>
              <a:gdLst/>
              <a:ahLst/>
              <a:cxnLst/>
              <a:rect l="l" t="t" r="r" b="b"/>
              <a:pathLst>
                <a:path w="1278141" h="2428440">
                  <a:moveTo>
                    <a:pt x="81361" y="0"/>
                  </a:moveTo>
                  <a:lnTo>
                    <a:pt x="1196781" y="0"/>
                  </a:lnTo>
                  <a:cubicBezTo>
                    <a:pt x="1241715" y="0"/>
                    <a:pt x="1278141" y="36426"/>
                    <a:pt x="1278141" y="81361"/>
                  </a:cubicBezTo>
                  <a:lnTo>
                    <a:pt x="1278141" y="2347080"/>
                  </a:lnTo>
                  <a:cubicBezTo>
                    <a:pt x="1278141" y="2392014"/>
                    <a:pt x="1241715" y="2428440"/>
                    <a:pt x="1196781" y="2428440"/>
                  </a:cubicBezTo>
                  <a:lnTo>
                    <a:pt x="81361" y="2428440"/>
                  </a:lnTo>
                  <a:cubicBezTo>
                    <a:pt x="36426" y="2428440"/>
                    <a:pt x="0" y="2392014"/>
                    <a:pt x="0" y="2347080"/>
                  </a:cubicBezTo>
                  <a:lnTo>
                    <a:pt x="0" y="81361"/>
                  </a:lnTo>
                  <a:cubicBezTo>
                    <a:pt x="0" y="36426"/>
                    <a:pt x="36426" y="0"/>
                    <a:pt x="81361" y="0"/>
                  </a:cubicBezTo>
                  <a:close/>
                </a:path>
              </a:pathLst>
            </a:custGeom>
            <a:solidFill>
              <a:srgbClr val="F7D6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04681" y="765665"/>
            <a:ext cx="11845988" cy="8896534"/>
            <a:chOff x="0" y="0"/>
            <a:chExt cx="3119931" cy="23431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19931" cy="2343120"/>
            </a:xfrm>
            <a:custGeom>
              <a:avLst/>
              <a:gdLst/>
              <a:ahLst/>
              <a:cxnLst/>
              <a:rect l="l" t="t" r="r" b="b"/>
              <a:pathLst>
                <a:path w="3119931" h="2343120">
                  <a:moveTo>
                    <a:pt x="33331" y="0"/>
                  </a:moveTo>
                  <a:lnTo>
                    <a:pt x="3086600" y="0"/>
                  </a:lnTo>
                  <a:cubicBezTo>
                    <a:pt x="3095440" y="0"/>
                    <a:pt x="3103918" y="3512"/>
                    <a:pt x="3110168" y="9762"/>
                  </a:cubicBezTo>
                  <a:cubicBezTo>
                    <a:pt x="3116419" y="16013"/>
                    <a:pt x="3119931" y="24491"/>
                    <a:pt x="3119931" y="33331"/>
                  </a:cubicBezTo>
                  <a:lnTo>
                    <a:pt x="3119931" y="2309789"/>
                  </a:lnTo>
                  <a:cubicBezTo>
                    <a:pt x="3119931" y="2318629"/>
                    <a:pt x="3116419" y="2327107"/>
                    <a:pt x="3110168" y="2333358"/>
                  </a:cubicBezTo>
                  <a:cubicBezTo>
                    <a:pt x="3103918" y="2339608"/>
                    <a:pt x="3095440" y="2343120"/>
                    <a:pt x="3086600" y="2343120"/>
                  </a:cubicBezTo>
                  <a:lnTo>
                    <a:pt x="33331" y="2343120"/>
                  </a:lnTo>
                  <a:cubicBezTo>
                    <a:pt x="14923" y="2343120"/>
                    <a:pt x="0" y="2328197"/>
                    <a:pt x="0" y="2309789"/>
                  </a:cubicBezTo>
                  <a:lnTo>
                    <a:pt x="0" y="33331"/>
                  </a:lnTo>
                  <a:cubicBezTo>
                    <a:pt x="0" y="24491"/>
                    <a:pt x="3512" y="16013"/>
                    <a:pt x="9762" y="9762"/>
                  </a:cubicBezTo>
                  <a:cubicBezTo>
                    <a:pt x="16013" y="3512"/>
                    <a:pt x="24491" y="0"/>
                    <a:pt x="33331" y="0"/>
                  </a:cubicBezTo>
                  <a:close/>
                </a:path>
              </a:pathLst>
            </a:custGeom>
            <a:solidFill>
              <a:srgbClr val="62CA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465165" y="1379497"/>
            <a:ext cx="10925020" cy="835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7"/>
              </a:lnSpc>
            </a:pPr>
            <a:r>
              <a:rPr lang="en-US" sz="6114" spc="-238">
                <a:solidFill>
                  <a:srgbClr val="141E2B"/>
                </a:solidFill>
                <a:latin typeface="Broadway"/>
              </a:rPr>
              <a:t>Tier 2 vocabulary</a:t>
            </a:r>
          </a:p>
          <a:p>
            <a:pPr algn="ctr">
              <a:lnSpc>
                <a:spcPts val="7337"/>
              </a:lnSpc>
            </a:pPr>
            <a:endParaRPr lang="en-US" sz="6114" spc="-238">
              <a:solidFill>
                <a:srgbClr val="141E2B"/>
              </a:solidFill>
              <a:latin typeface="Broadway"/>
            </a:endParaRPr>
          </a:p>
          <a:p>
            <a:pPr>
              <a:lnSpc>
                <a:spcPts val="7337"/>
              </a:lnSpc>
            </a:pPr>
            <a:r>
              <a:rPr lang="en-US" sz="6114" spc="-238">
                <a:solidFill>
                  <a:srgbClr val="141E2B"/>
                </a:solidFill>
                <a:latin typeface="Century Gothic Paneuropean Bold"/>
              </a:rPr>
              <a:t>Scan (v)</a:t>
            </a:r>
            <a:r>
              <a:rPr lang="en-US" sz="6114" spc="-238">
                <a:solidFill>
                  <a:srgbClr val="141E2B"/>
                </a:solidFill>
                <a:latin typeface="Century Gothic Paneuropean"/>
              </a:rPr>
              <a:t>: Read quickly to find a specific thing.</a:t>
            </a:r>
          </a:p>
          <a:p>
            <a:pPr>
              <a:lnSpc>
                <a:spcPts val="7337"/>
              </a:lnSpc>
            </a:pPr>
            <a:endParaRPr lang="en-US" sz="6114" spc="-238">
              <a:solidFill>
                <a:srgbClr val="141E2B"/>
              </a:solidFill>
              <a:latin typeface="Century Gothic Paneuropean"/>
            </a:endParaRPr>
          </a:p>
          <a:p>
            <a:pPr>
              <a:lnSpc>
                <a:spcPts val="7337"/>
              </a:lnSpc>
            </a:pPr>
            <a:r>
              <a:rPr lang="en-US" sz="6114" spc="-238">
                <a:solidFill>
                  <a:srgbClr val="141E2B"/>
                </a:solidFill>
                <a:latin typeface="Century Gothic Paneuropean Bold"/>
              </a:rPr>
              <a:t>Skim (v)</a:t>
            </a:r>
            <a:r>
              <a:rPr lang="en-US" sz="6114" spc="-238">
                <a:solidFill>
                  <a:srgbClr val="141E2B"/>
                </a:solidFill>
                <a:latin typeface="Century Gothic Paneuropean"/>
              </a:rPr>
              <a:t>:  Read quickly to understand the overall idea of a piece.</a:t>
            </a:r>
          </a:p>
          <a:p>
            <a:pPr algn="ctr">
              <a:lnSpc>
                <a:spcPts val="6646"/>
              </a:lnSpc>
              <a:spcBef>
                <a:spcPct val="0"/>
              </a:spcBef>
            </a:pPr>
            <a:endParaRPr lang="en-US" sz="6114" spc="-238">
              <a:solidFill>
                <a:srgbClr val="141E2B"/>
              </a:solidFill>
              <a:latin typeface="Century Gothic Paneurope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827336" y="9509749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76814" y="923925"/>
            <a:ext cx="3966126" cy="8752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4"/>
              </a:lnSpc>
            </a:pPr>
            <a:r>
              <a:rPr lang="en-US" sz="5311" spc="-207" dirty="0">
                <a:solidFill>
                  <a:srgbClr val="141E2B"/>
                </a:solidFill>
                <a:latin typeface="Broadway"/>
              </a:rPr>
              <a:t>Lesson aims</a:t>
            </a:r>
          </a:p>
          <a:p>
            <a:pPr algn="ctr">
              <a:lnSpc>
                <a:spcPts val="6374"/>
              </a:lnSpc>
            </a:pPr>
            <a:endParaRPr lang="en-US" sz="5311" spc="-207" dirty="0">
              <a:solidFill>
                <a:srgbClr val="141E2B"/>
              </a:solidFill>
              <a:latin typeface="Broadway"/>
            </a:endParaRPr>
          </a:p>
          <a:p>
            <a:pPr algn="ctr">
              <a:lnSpc>
                <a:spcPts val="6374"/>
              </a:lnSpc>
            </a:pPr>
            <a:r>
              <a:rPr lang="en-US" sz="5311" spc="-207" dirty="0">
                <a:solidFill>
                  <a:srgbClr val="141E2B"/>
                </a:solidFill>
                <a:latin typeface="Century Gothic Paneuropean"/>
              </a:rPr>
              <a:t>How can I read at speed and locate the correct information?</a:t>
            </a:r>
          </a:p>
          <a:p>
            <a:pPr algn="ctr">
              <a:lnSpc>
                <a:spcPts val="5774"/>
              </a:lnSpc>
            </a:pPr>
            <a:endParaRPr lang="en-US" sz="5311" spc="-207" dirty="0">
              <a:solidFill>
                <a:srgbClr val="141E2B"/>
              </a:solidFill>
              <a:latin typeface="Century Gothic Paneuropean"/>
            </a:endParaRPr>
          </a:p>
          <a:p>
            <a:pPr algn="ctr">
              <a:lnSpc>
                <a:spcPts val="5774"/>
              </a:lnSpc>
              <a:spcBef>
                <a:spcPct val="0"/>
              </a:spcBef>
            </a:pPr>
            <a:endParaRPr lang="en-US" sz="5311" spc="-207" dirty="0">
              <a:solidFill>
                <a:srgbClr val="141E2B"/>
              </a:solidFill>
              <a:latin typeface="Century Gothic Paneurope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0717" y="378018"/>
            <a:ext cx="11701736" cy="8880282"/>
            <a:chOff x="0" y="0"/>
            <a:chExt cx="3081939" cy="2338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81939" cy="2338840"/>
            </a:xfrm>
            <a:custGeom>
              <a:avLst/>
              <a:gdLst/>
              <a:ahLst/>
              <a:cxnLst/>
              <a:rect l="l" t="t" r="r" b="b"/>
              <a:pathLst>
                <a:path w="3081939" h="2338840">
                  <a:moveTo>
                    <a:pt x="33742" y="0"/>
                  </a:moveTo>
                  <a:lnTo>
                    <a:pt x="3048197" y="0"/>
                  </a:lnTo>
                  <a:cubicBezTo>
                    <a:pt x="3057146" y="0"/>
                    <a:pt x="3065728" y="3555"/>
                    <a:pt x="3072056" y="9883"/>
                  </a:cubicBezTo>
                  <a:cubicBezTo>
                    <a:pt x="3078384" y="16211"/>
                    <a:pt x="3081939" y="24793"/>
                    <a:pt x="3081939" y="33742"/>
                  </a:cubicBezTo>
                  <a:lnTo>
                    <a:pt x="3081939" y="2305098"/>
                  </a:lnTo>
                  <a:cubicBezTo>
                    <a:pt x="3081939" y="2314047"/>
                    <a:pt x="3078384" y="2322629"/>
                    <a:pt x="3072056" y="2328957"/>
                  </a:cubicBezTo>
                  <a:cubicBezTo>
                    <a:pt x="3065728" y="2335285"/>
                    <a:pt x="3057146" y="2338840"/>
                    <a:pt x="3048197" y="2338840"/>
                  </a:cubicBezTo>
                  <a:lnTo>
                    <a:pt x="33742" y="2338840"/>
                  </a:lnTo>
                  <a:cubicBezTo>
                    <a:pt x="24793" y="2338840"/>
                    <a:pt x="16211" y="2335285"/>
                    <a:pt x="9883" y="2328957"/>
                  </a:cubicBezTo>
                  <a:cubicBezTo>
                    <a:pt x="3555" y="2322629"/>
                    <a:pt x="0" y="2314047"/>
                    <a:pt x="0" y="2305098"/>
                  </a:cubicBezTo>
                  <a:lnTo>
                    <a:pt x="0" y="33742"/>
                  </a:lnTo>
                  <a:cubicBezTo>
                    <a:pt x="0" y="24793"/>
                    <a:pt x="3555" y="16211"/>
                    <a:pt x="9883" y="9883"/>
                  </a:cubicBezTo>
                  <a:cubicBezTo>
                    <a:pt x="16211" y="3555"/>
                    <a:pt x="24793" y="0"/>
                    <a:pt x="33742" y="0"/>
                  </a:cubicBezTo>
                  <a:close/>
                </a:path>
              </a:pathLst>
            </a:custGeom>
            <a:solidFill>
              <a:srgbClr val="F034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674879" y="5395920"/>
            <a:ext cx="4522002" cy="3412431"/>
          </a:xfrm>
          <a:custGeom>
            <a:avLst/>
            <a:gdLst/>
            <a:ahLst/>
            <a:cxnLst/>
            <a:rect l="l" t="t" r="r" b="b"/>
            <a:pathLst>
              <a:path w="4522002" h="3412431">
                <a:moveTo>
                  <a:pt x="0" y="0"/>
                </a:moveTo>
                <a:lnTo>
                  <a:pt x="4522001" y="0"/>
                </a:lnTo>
                <a:lnTo>
                  <a:pt x="4522001" y="3412431"/>
                </a:lnTo>
                <a:lnTo>
                  <a:pt x="0" y="34124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622" r="-236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674879" y="1028700"/>
            <a:ext cx="4646841" cy="3210857"/>
          </a:xfrm>
          <a:custGeom>
            <a:avLst/>
            <a:gdLst/>
            <a:ahLst/>
            <a:cxnLst/>
            <a:rect l="l" t="t" r="r" b="b"/>
            <a:pathLst>
              <a:path w="4646841" h="3210857">
                <a:moveTo>
                  <a:pt x="0" y="0"/>
                </a:moveTo>
                <a:lnTo>
                  <a:pt x="4646841" y="0"/>
                </a:lnTo>
                <a:lnTo>
                  <a:pt x="4646841" y="3210857"/>
                </a:lnTo>
                <a:lnTo>
                  <a:pt x="0" y="32108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55" r="-185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5827336" y="9509749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1131" y="505508"/>
            <a:ext cx="11293498" cy="810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4"/>
              </a:lnSpc>
            </a:pPr>
            <a:r>
              <a:rPr lang="en-US" sz="5311" spc="-207">
                <a:solidFill>
                  <a:srgbClr val="141E2B"/>
                </a:solidFill>
                <a:latin typeface="Broadway"/>
              </a:rPr>
              <a:t>How did you do in the entrance task?</a:t>
            </a:r>
          </a:p>
          <a:p>
            <a:pPr algn="ctr">
              <a:lnSpc>
                <a:spcPts val="6374"/>
              </a:lnSpc>
            </a:pPr>
            <a:endParaRPr lang="en-US" sz="5311" spc="-207">
              <a:solidFill>
                <a:srgbClr val="141E2B"/>
              </a:solidFill>
              <a:latin typeface="Broadway"/>
            </a:endParaRPr>
          </a:p>
          <a:p>
            <a:pPr>
              <a:lnSpc>
                <a:spcPts val="6374"/>
              </a:lnSpc>
            </a:pPr>
            <a:r>
              <a:rPr lang="en-US" sz="5311" spc="-207">
                <a:solidFill>
                  <a:srgbClr val="141E2B"/>
                </a:solidFill>
                <a:latin typeface="Century Gothic Paneuropean"/>
              </a:rPr>
              <a:t>How did you approach this task?</a:t>
            </a:r>
          </a:p>
          <a:p>
            <a:pPr>
              <a:lnSpc>
                <a:spcPts val="6374"/>
              </a:lnSpc>
            </a:pPr>
            <a:endParaRPr lang="en-US" sz="5311" spc="-207">
              <a:solidFill>
                <a:srgbClr val="141E2B"/>
              </a:solidFill>
              <a:latin typeface="Century Gothic Paneuropean"/>
            </a:endParaRPr>
          </a:p>
          <a:p>
            <a:pPr>
              <a:lnSpc>
                <a:spcPts val="6374"/>
              </a:lnSpc>
            </a:pPr>
            <a:r>
              <a:rPr lang="en-US" sz="5311" spc="-207">
                <a:solidFill>
                  <a:srgbClr val="141E2B"/>
                </a:solidFill>
                <a:latin typeface="Century Gothic Paneuropean"/>
              </a:rPr>
              <a:t>What did you notice your eyes doing?</a:t>
            </a:r>
          </a:p>
          <a:p>
            <a:pPr>
              <a:lnSpc>
                <a:spcPts val="6374"/>
              </a:lnSpc>
            </a:pPr>
            <a:endParaRPr lang="en-US" sz="5311" spc="-207">
              <a:solidFill>
                <a:srgbClr val="141E2B"/>
              </a:solidFill>
              <a:latin typeface="Century Gothic Paneuropean"/>
            </a:endParaRPr>
          </a:p>
          <a:p>
            <a:pPr algn="l">
              <a:lnSpc>
                <a:spcPts val="6374"/>
              </a:lnSpc>
              <a:spcBef>
                <a:spcPct val="0"/>
              </a:spcBef>
            </a:pPr>
            <a:r>
              <a:rPr lang="en-US" sz="5311" spc="-211">
                <a:solidFill>
                  <a:srgbClr val="141E2B"/>
                </a:solidFill>
                <a:latin typeface="Century Gothic Paneuropean"/>
              </a:rPr>
              <a:t>How did you know what to look for and what to ignore?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0717" y="378018"/>
            <a:ext cx="11701736" cy="8880282"/>
            <a:chOff x="0" y="0"/>
            <a:chExt cx="3081939" cy="2338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81939" cy="2338840"/>
            </a:xfrm>
            <a:custGeom>
              <a:avLst/>
              <a:gdLst/>
              <a:ahLst/>
              <a:cxnLst/>
              <a:rect l="l" t="t" r="r" b="b"/>
              <a:pathLst>
                <a:path w="3081939" h="2338840">
                  <a:moveTo>
                    <a:pt x="33742" y="0"/>
                  </a:moveTo>
                  <a:lnTo>
                    <a:pt x="3048197" y="0"/>
                  </a:lnTo>
                  <a:cubicBezTo>
                    <a:pt x="3057146" y="0"/>
                    <a:pt x="3065728" y="3555"/>
                    <a:pt x="3072056" y="9883"/>
                  </a:cubicBezTo>
                  <a:cubicBezTo>
                    <a:pt x="3078384" y="16211"/>
                    <a:pt x="3081939" y="24793"/>
                    <a:pt x="3081939" y="33742"/>
                  </a:cubicBezTo>
                  <a:lnTo>
                    <a:pt x="3081939" y="2305098"/>
                  </a:lnTo>
                  <a:cubicBezTo>
                    <a:pt x="3081939" y="2314047"/>
                    <a:pt x="3078384" y="2322629"/>
                    <a:pt x="3072056" y="2328957"/>
                  </a:cubicBezTo>
                  <a:cubicBezTo>
                    <a:pt x="3065728" y="2335285"/>
                    <a:pt x="3057146" y="2338840"/>
                    <a:pt x="3048197" y="2338840"/>
                  </a:cubicBezTo>
                  <a:lnTo>
                    <a:pt x="33742" y="2338840"/>
                  </a:lnTo>
                  <a:cubicBezTo>
                    <a:pt x="24793" y="2338840"/>
                    <a:pt x="16211" y="2335285"/>
                    <a:pt x="9883" y="2328957"/>
                  </a:cubicBezTo>
                  <a:cubicBezTo>
                    <a:pt x="3555" y="2322629"/>
                    <a:pt x="0" y="2314047"/>
                    <a:pt x="0" y="2305098"/>
                  </a:cubicBezTo>
                  <a:lnTo>
                    <a:pt x="0" y="33742"/>
                  </a:lnTo>
                  <a:cubicBezTo>
                    <a:pt x="0" y="24793"/>
                    <a:pt x="3555" y="16211"/>
                    <a:pt x="9883" y="9883"/>
                  </a:cubicBezTo>
                  <a:cubicBezTo>
                    <a:pt x="16211" y="3555"/>
                    <a:pt x="24793" y="0"/>
                    <a:pt x="33742" y="0"/>
                  </a:cubicBezTo>
                  <a:close/>
                </a:path>
              </a:pathLst>
            </a:custGeom>
            <a:solidFill>
              <a:srgbClr val="F034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28955" y="314700"/>
            <a:ext cx="11293498" cy="9552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4"/>
              </a:lnSpc>
            </a:pPr>
            <a:r>
              <a:rPr lang="en-US" sz="5311" spc="-207">
                <a:solidFill>
                  <a:srgbClr val="141E2B"/>
                </a:solidFill>
                <a:latin typeface="Broadway"/>
              </a:rPr>
              <a:t>Paper 1, question 1 </a:t>
            </a:r>
          </a:p>
          <a:p>
            <a:pPr algn="ctr">
              <a:lnSpc>
                <a:spcPts val="6374"/>
              </a:lnSpc>
            </a:pPr>
            <a:r>
              <a:rPr lang="en-US" sz="5311" spc="-207">
                <a:solidFill>
                  <a:srgbClr val="141E2B"/>
                </a:solidFill>
                <a:latin typeface="Broadway"/>
              </a:rPr>
              <a:t>List question</a:t>
            </a:r>
          </a:p>
          <a:p>
            <a:pPr algn="ctr">
              <a:lnSpc>
                <a:spcPts val="6374"/>
              </a:lnSpc>
            </a:pPr>
            <a:endParaRPr lang="en-US" sz="5311" spc="-207">
              <a:solidFill>
                <a:srgbClr val="141E2B"/>
              </a:solidFill>
              <a:latin typeface="Broadway"/>
            </a:endParaRPr>
          </a:p>
          <a:p>
            <a:pPr>
              <a:lnSpc>
                <a:spcPts val="6374"/>
              </a:lnSpc>
            </a:pPr>
            <a:r>
              <a:rPr lang="en-US" sz="5311" spc="-207">
                <a:solidFill>
                  <a:srgbClr val="141E2B"/>
                </a:solidFill>
                <a:latin typeface="Century Gothic Paneuropean"/>
              </a:rPr>
              <a:t>For this question, you are asked to list 4 things from a specific part of the source material.</a:t>
            </a:r>
          </a:p>
          <a:p>
            <a:pPr>
              <a:lnSpc>
                <a:spcPts val="6374"/>
              </a:lnSpc>
            </a:pPr>
            <a:endParaRPr lang="en-US" sz="5311" spc="-207">
              <a:solidFill>
                <a:srgbClr val="141E2B"/>
              </a:solidFill>
              <a:latin typeface="Century Gothic Paneuropean"/>
            </a:endParaRPr>
          </a:p>
          <a:p>
            <a:pPr>
              <a:lnSpc>
                <a:spcPts val="6374"/>
              </a:lnSpc>
            </a:pPr>
            <a:r>
              <a:rPr lang="en-US" sz="5311" spc="-207">
                <a:solidFill>
                  <a:srgbClr val="141E2B"/>
                </a:solidFill>
                <a:latin typeface="Century Gothic Paneuropean"/>
              </a:rPr>
              <a:t>This requires you to read and locate the correct information, just like you did in the entrance task.  </a:t>
            </a:r>
          </a:p>
          <a:p>
            <a:pPr algn="ctr">
              <a:lnSpc>
                <a:spcPts val="5774"/>
              </a:lnSpc>
            </a:pPr>
            <a:endParaRPr lang="en-US" sz="5311" spc="-207">
              <a:solidFill>
                <a:srgbClr val="141E2B"/>
              </a:solidFill>
              <a:latin typeface="Century Gothic Paneuropean"/>
            </a:endParaRPr>
          </a:p>
          <a:p>
            <a:pPr algn="ctr">
              <a:lnSpc>
                <a:spcPts val="5774"/>
              </a:lnSpc>
              <a:spcBef>
                <a:spcPct val="0"/>
              </a:spcBef>
            </a:pPr>
            <a:endParaRPr lang="en-US" sz="5311" spc="-207">
              <a:solidFill>
                <a:srgbClr val="141E2B"/>
              </a:solidFill>
              <a:latin typeface="Century Gothic Paneuropean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049786" y="4534505"/>
            <a:ext cx="4209514" cy="4114800"/>
          </a:xfrm>
          <a:custGeom>
            <a:avLst/>
            <a:gdLst/>
            <a:ahLst/>
            <a:cxnLst/>
            <a:rect l="l" t="t" r="r" b="b"/>
            <a:pathLst>
              <a:path w="4209514" h="4114800">
                <a:moveTo>
                  <a:pt x="0" y="0"/>
                </a:moveTo>
                <a:lnTo>
                  <a:pt x="4209514" y="0"/>
                </a:lnTo>
                <a:lnTo>
                  <a:pt x="42095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2767135" y="419705"/>
            <a:ext cx="3837051" cy="4114800"/>
          </a:xfrm>
          <a:custGeom>
            <a:avLst/>
            <a:gdLst/>
            <a:ahLst/>
            <a:cxnLst/>
            <a:rect l="l" t="t" r="r" b="b"/>
            <a:pathLst>
              <a:path w="3837051" h="4114800">
                <a:moveTo>
                  <a:pt x="0" y="0"/>
                </a:moveTo>
                <a:lnTo>
                  <a:pt x="3837051" y="0"/>
                </a:lnTo>
                <a:lnTo>
                  <a:pt x="38370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5827336" y="9509749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765665"/>
            <a:ext cx="16361485" cy="1854293"/>
            <a:chOff x="0" y="0"/>
            <a:chExt cx="4309198" cy="4883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09197" cy="488373"/>
            </a:xfrm>
            <a:custGeom>
              <a:avLst/>
              <a:gdLst/>
              <a:ahLst/>
              <a:cxnLst/>
              <a:rect l="l" t="t" r="r" b="b"/>
              <a:pathLst>
                <a:path w="4309197" h="488373">
                  <a:moveTo>
                    <a:pt x="24132" y="0"/>
                  </a:moveTo>
                  <a:lnTo>
                    <a:pt x="4285065" y="0"/>
                  </a:lnTo>
                  <a:cubicBezTo>
                    <a:pt x="4291466" y="0"/>
                    <a:pt x="4297604" y="2542"/>
                    <a:pt x="4302129" y="7068"/>
                  </a:cubicBezTo>
                  <a:cubicBezTo>
                    <a:pt x="4306655" y="11594"/>
                    <a:pt x="4309197" y="17732"/>
                    <a:pt x="4309197" y="24132"/>
                  </a:cubicBezTo>
                  <a:lnTo>
                    <a:pt x="4309197" y="464241"/>
                  </a:lnTo>
                  <a:cubicBezTo>
                    <a:pt x="4309197" y="470642"/>
                    <a:pt x="4306655" y="476780"/>
                    <a:pt x="4302129" y="481305"/>
                  </a:cubicBezTo>
                  <a:cubicBezTo>
                    <a:pt x="4297604" y="485831"/>
                    <a:pt x="4291466" y="488373"/>
                    <a:pt x="4285065" y="488373"/>
                  </a:cubicBezTo>
                  <a:lnTo>
                    <a:pt x="24132" y="488373"/>
                  </a:lnTo>
                  <a:cubicBezTo>
                    <a:pt x="17732" y="488373"/>
                    <a:pt x="11594" y="485831"/>
                    <a:pt x="7068" y="481305"/>
                  </a:cubicBezTo>
                  <a:cubicBezTo>
                    <a:pt x="2542" y="476780"/>
                    <a:pt x="0" y="470642"/>
                    <a:pt x="0" y="464241"/>
                  </a:cubicBezTo>
                  <a:lnTo>
                    <a:pt x="0" y="24132"/>
                  </a:lnTo>
                  <a:cubicBezTo>
                    <a:pt x="0" y="17732"/>
                    <a:pt x="2542" y="11594"/>
                    <a:pt x="7068" y="7068"/>
                  </a:cubicBezTo>
                  <a:cubicBezTo>
                    <a:pt x="11594" y="2542"/>
                    <a:pt x="17732" y="0"/>
                    <a:pt x="24132" y="0"/>
                  </a:cubicBezTo>
                  <a:close/>
                </a:path>
              </a:pathLst>
            </a:custGeom>
            <a:solidFill>
              <a:srgbClr val="F575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147526"/>
            <a:ext cx="16352336" cy="9276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7"/>
              </a:lnSpc>
            </a:pPr>
            <a:r>
              <a:rPr lang="en-US" sz="6114" spc="-238">
                <a:solidFill>
                  <a:srgbClr val="141E2B"/>
                </a:solidFill>
                <a:latin typeface="Broadway"/>
              </a:rPr>
              <a:t>When do we skim read?</a:t>
            </a:r>
          </a:p>
          <a:p>
            <a:pPr algn="ctr">
              <a:lnSpc>
                <a:spcPts val="7337"/>
              </a:lnSpc>
            </a:pPr>
            <a:endParaRPr lang="en-US" sz="6114" spc="-238">
              <a:solidFill>
                <a:srgbClr val="141E2B"/>
              </a:solidFill>
              <a:latin typeface="Broadway"/>
            </a:endParaRPr>
          </a:p>
          <a:p>
            <a:pPr>
              <a:lnSpc>
                <a:spcPts val="7337"/>
              </a:lnSpc>
            </a:pPr>
            <a:r>
              <a:rPr lang="en-US" sz="6114" spc="-238">
                <a:solidFill>
                  <a:srgbClr val="141E2B"/>
                </a:solidFill>
                <a:latin typeface="Century Gothic Paneuropean"/>
              </a:rPr>
              <a:t>When skim reading, you aren't reading every word.  Instead, you might focus on:</a:t>
            </a:r>
          </a:p>
          <a:p>
            <a:pPr>
              <a:lnSpc>
                <a:spcPts val="7337"/>
              </a:lnSpc>
            </a:pPr>
            <a:endParaRPr lang="en-US" sz="6114" spc="-238">
              <a:solidFill>
                <a:srgbClr val="141E2B"/>
              </a:solidFill>
              <a:latin typeface="Century Gothic Paneuropean"/>
            </a:endParaRPr>
          </a:p>
          <a:p>
            <a:pPr marL="1320163" lvl="1" indent="-660082">
              <a:lnSpc>
                <a:spcPts val="7337"/>
              </a:lnSpc>
              <a:buFont typeface="Arial"/>
              <a:buChar char="•"/>
            </a:pPr>
            <a:r>
              <a:rPr lang="en-US" sz="6114" spc="-238">
                <a:solidFill>
                  <a:srgbClr val="141E2B"/>
                </a:solidFill>
                <a:latin typeface="Century Gothic Paneuropean"/>
              </a:rPr>
              <a:t>The opening and closing sentences or paragraphs</a:t>
            </a:r>
          </a:p>
          <a:p>
            <a:pPr marL="1320163" lvl="1" indent="-660082">
              <a:lnSpc>
                <a:spcPts val="7337"/>
              </a:lnSpc>
              <a:buFont typeface="Arial"/>
              <a:buChar char="•"/>
            </a:pPr>
            <a:r>
              <a:rPr lang="en-US" sz="6114" spc="-238">
                <a:solidFill>
                  <a:srgbClr val="141E2B"/>
                </a:solidFill>
                <a:latin typeface="Century Gothic Paneuropean"/>
              </a:rPr>
              <a:t>Headings and subheadings</a:t>
            </a:r>
          </a:p>
          <a:p>
            <a:pPr marL="1320163" lvl="1" indent="-660082">
              <a:lnSpc>
                <a:spcPts val="7337"/>
              </a:lnSpc>
              <a:buFont typeface="Arial"/>
              <a:buChar char="•"/>
            </a:pPr>
            <a:r>
              <a:rPr lang="en-US" sz="6114" spc="-238">
                <a:solidFill>
                  <a:srgbClr val="141E2B"/>
                </a:solidFill>
                <a:latin typeface="Century Gothic Paneuropean"/>
              </a:rPr>
              <a:t>Key words that are highlighted or in bold</a:t>
            </a:r>
          </a:p>
          <a:p>
            <a:pPr algn="ctr">
              <a:lnSpc>
                <a:spcPts val="6646"/>
              </a:lnSpc>
              <a:spcBef>
                <a:spcPct val="0"/>
              </a:spcBef>
            </a:pPr>
            <a:endParaRPr lang="en-US" sz="6114" spc="-238">
              <a:solidFill>
                <a:srgbClr val="141E2B"/>
              </a:solidFill>
              <a:latin typeface="Century Gothic Paneuropean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5273170" y="6666267"/>
            <a:ext cx="2662032" cy="1856767"/>
          </a:xfrm>
          <a:custGeom>
            <a:avLst/>
            <a:gdLst/>
            <a:ahLst/>
            <a:cxnLst/>
            <a:rect l="l" t="t" r="r" b="b"/>
            <a:pathLst>
              <a:path w="2662032" h="1856767">
                <a:moveTo>
                  <a:pt x="0" y="0"/>
                </a:moveTo>
                <a:lnTo>
                  <a:pt x="2662031" y="0"/>
                </a:lnTo>
                <a:lnTo>
                  <a:pt x="2662031" y="1856767"/>
                </a:lnTo>
                <a:lnTo>
                  <a:pt x="0" y="18567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5827336" y="9509749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8447" y="588759"/>
            <a:ext cx="16821969" cy="1856838"/>
            <a:chOff x="0" y="0"/>
            <a:chExt cx="4430477" cy="489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0477" cy="489044"/>
            </a:xfrm>
            <a:custGeom>
              <a:avLst/>
              <a:gdLst/>
              <a:ahLst/>
              <a:cxnLst/>
              <a:rect l="l" t="t" r="r" b="b"/>
              <a:pathLst>
                <a:path w="4430477" h="489044">
                  <a:moveTo>
                    <a:pt x="23472" y="0"/>
                  </a:moveTo>
                  <a:lnTo>
                    <a:pt x="4407006" y="0"/>
                  </a:lnTo>
                  <a:cubicBezTo>
                    <a:pt x="4419969" y="0"/>
                    <a:pt x="4430477" y="10509"/>
                    <a:pt x="4430477" y="23472"/>
                  </a:cubicBezTo>
                  <a:lnTo>
                    <a:pt x="4430477" y="465572"/>
                  </a:lnTo>
                  <a:cubicBezTo>
                    <a:pt x="4430477" y="478535"/>
                    <a:pt x="4419969" y="489044"/>
                    <a:pt x="4407006" y="489044"/>
                  </a:cubicBezTo>
                  <a:lnTo>
                    <a:pt x="23472" y="489044"/>
                  </a:lnTo>
                  <a:cubicBezTo>
                    <a:pt x="10509" y="489044"/>
                    <a:pt x="0" y="478535"/>
                    <a:pt x="0" y="465572"/>
                  </a:cubicBezTo>
                  <a:lnTo>
                    <a:pt x="0" y="23472"/>
                  </a:lnTo>
                  <a:cubicBezTo>
                    <a:pt x="0" y="10509"/>
                    <a:pt x="10509" y="0"/>
                    <a:pt x="23472" y="0"/>
                  </a:cubicBezTo>
                  <a:close/>
                </a:path>
              </a:pathLst>
            </a:custGeom>
            <a:solidFill>
              <a:srgbClr val="F575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59562" y="1097909"/>
            <a:ext cx="15899738" cy="104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7"/>
              </a:lnSpc>
              <a:spcBef>
                <a:spcPct val="0"/>
              </a:spcBef>
            </a:pPr>
            <a:r>
              <a:rPr lang="en-US" sz="6114" spc="-243">
                <a:solidFill>
                  <a:srgbClr val="141E2B"/>
                </a:solidFill>
                <a:latin typeface="Broadway"/>
              </a:rPr>
              <a:t>Skim reading task</a:t>
            </a:r>
          </a:p>
        </p:txBody>
      </p:sp>
      <p:sp>
        <p:nvSpPr>
          <p:cNvPr id="6" name="Freeform 6"/>
          <p:cNvSpPr/>
          <p:nvPr/>
        </p:nvSpPr>
        <p:spPr>
          <a:xfrm>
            <a:off x="15556920" y="4502309"/>
            <a:ext cx="2731080" cy="4008925"/>
          </a:xfrm>
          <a:custGeom>
            <a:avLst/>
            <a:gdLst/>
            <a:ahLst/>
            <a:cxnLst/>
            <a:rect l="l" t="t" r="r" b="b"/>
            <a:pathLst>
              <a:path w="2731080" h="4008925">
                <a:moveTo>
                  <a:pt x="0" y="0"/>
                </a:moveTo>
                <a:lnTo>
                  <a:pt x="2731080" y="0"/>
                </a:lnTo>
                <a:lnTo>
                  <a:pt x="2731080" y="4008925"/>
                </a:lnTo>
                <a:lnTo>
                  <a:pt x="0" y="40089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5827336" y="9509749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72073" y="3399045"/>
            <a:ext cx="15184847" cy="6617539"/>
            <a:chOff x="0" y="0"/>
            <a:chExt cx="3999301" cy="17428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99301" cy="1742891"/>
            </a:xfrm>
            <a:custGeom>
              <a:avLst/>
              <a:gdLst/>
              <a:ahLst/>
              <a:cxnLst/>
              <a:rect l="l" t="t" r="r" b="b"/>
              <a:pathLst>
                <a:path w="3999301" h="1742891">
                  <a:moveTo>
                    <a:pt x="26002" y="0"/>
                  </a:moveTo>
                  <a:lnTo>
                    <a:pt x="3973299" y="0"/>
                  </a:lnTo>
                  <a:cubicBezTo>
                    <a:pt x="3987660" y="0"/>
                    <a:pt x="3999301" y="11642"/>
                    <a:pt x="3999301" y="26002"/>
                  </a:cubicBezTo>
                  <a:lnTo>
                    <a:pt x="3999301" y="1716889"/>
                  </a:lnTo>
                  <a:cubicBezTo>
                    <a:pt x="3999301" y="1731250"/>
                    <a:pt x="3987660" y="1742891"/>
                    <a:pt x="3973299" y="1742891"/>
                  </a:cubicBezTo>
                  <a:lnTo>
                    <a:pt x="26002" y="1742891"/>
                  </a:lnTo>
                  <a:cubicBezTo>
                    <a:pt x="11642" y="1742891"/>
                    <a:pt x="0" y="1731250"/>
                    <a:pt x="0" y="1716889"/>
                  </a:cubicBezTo>
                  <a:lnTo>
                    <a:pt x="0" y="26002"/>
                  </a:lnTo>
                  <a:cubicBezTo>
                    <a:pt x="0" y="11642"/>
                    <a:pt x="11642" y="0"/>
                    <a:pt x="26002" y="0"/>
                  </a:cubicBezTo>
                  <a:close/>
                </a:path>
              </a:pathLst>
            </a:custGeom>
            <a:solidFill>
              <a:srgbClr val="F9F9F9"/>
            </a:solidFill>
            <a:ln w="38100">
              <a:solidFill>
                <a:srgbClr val="F5755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41111" y="3669461"/>
            <a:ext cx="14646770" cy="6076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7"/>
              </a:lnSpc>
              <a:spcBef>
                <a:spcPct val="0"/>
              </a:spcBef>
            </a:pPr>
            <a:r>
              <a:rPr lang="en-US" sz="3647" spc="21" dirty="0">
                <a:solidFill>
                  <a:srgbClr val="141E2B"/>
                </a:solidFill>
                <a:latin typeface="Century Gothic Paneuropean"/>
              </a:rPr>
              <a:t>The story of Oliver Twist - orphaned, and set upon by evil and adversity from his first breath - shocked readers when it was published. After running away from the workhouse and pompous beadle </a:t>
            </a:r>
            <a:r>
              <a:rPr lang="en-US" sz="3647" spc="21" dirty="0" err="1">
                <a:solidFill>
                  <a:srgbClr val="141E2B"/>
                </a:solidFill>
                <a:latin typeface="Century Gothic Paneuropean"/>
              </a:rPr>
              <a:t>Mr</a:t>
            </a:r>
            <a:r>
              <a:rPr lang="en-US" sz="3647" spc="21" dirty="0">
                <a:solidFill>
                  <a:srgbClr val="141E2B"/>
                </a:solidFill>
                <a:latin typeface="Century Gothic Paneuropean"/>
              </a:rPr>
              <a:t> Bumble, Oliver finds himself lured into a den of thieves peopled by vivid and memorable characters - the Artful Dodger, vicious burglar Bill Sikes, his dog Bull's Eye, and prostitute Nancy, all watched over by cunning master-thief Fagin. Combining elements of Gothic Romance, the </a:t>
            </a:r>
            <a:r>
              <a:rPr lang="en-US" sz="3647" spc="21" dirty="0" err="1">
                <a:solidFill>
                  <a:srgbClr val="141E2B"/>
                </a:solidFill>
                <a:latin typeface="Century Gothic Paneuropean"/>
              </a:rPr>
              <a:t>Newgate</a:t>
            </a:r>
            <a:r>
              <a:rPr lang="en-US" sz="3647" spc="21" dirty="0">
                <a:solidFill>
                  <a:srgbClr val="141E2B"/>
                </a:solidFill>
                <a:latin typeface="Century Gothic Paneuropean"/>
              </a:rPr>
              <a:t> Novel and popular melodrama, Dickens created an entirely new kind of fiction, scathing in its indictment of a cruel society, and pervaded by an unforgettable sense of threat and mystery.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8447" y="2662120"/>
            <a:ext cx="16140334" cy="593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 spc="24" dirty="0">
                <a:solidFill>
                  <a:srgbClr val="141E2B"/>
                </a:solidFill>
                <a:latin typeface="Century Gothic Paneuropean Bold"/>
              </a:rPr>
              <a:t>Skim read the blurb from Oliver Twist to find out what it is about.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765665"/>
            <a:ext cx="16361485" cy="1854293"/>
            <a:chOff x="0" y="0"/>
            <a:chExt cx="4309198" cy="4883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09197" cy="488373"/>
            </a:xfrm>
            <a:custGeom>
              <a:avLst/>
              <a:gdLst/>
              <a:ahLst/>
              <a:cxnLst/>
              <a:rect l="l" t="t" r="r" b="b"/>
              <a:pathLst>
                <a:path w="4309197" h="488373">
                  <a:moveTo>
                    <a:pt x="24132" y="0"/>
                  </a:moveTo>
                  <a:lnTo>
                    <a:pt x="4285065" y="0"/>
                  </a:lnTo>
                  <a:cubicBezTo>
                    <a:pt x="4291466" y="0"/>
                    <a:pt x="4297604" y="2542"/>
                    <a:pt x="4302129" y="7068"/>
                  </a:cubicBezTo>
                  <a:cubicBezTo>
                    <a:pt x="4306655" y="11594"/>
                    <a:pt x="4309197" y="17732"/>
                    <a:pt x="4309197" y="24132"/>
                  </a:cubicBezTo>
                  <a:lnTo>
                    <a:pt x="4309197" y="464241"/>
                  </a:lnTo>
                  <a:cubicBezTo>
                    <a:pt x="4309197" y="470642"/>
                    <a:pt x="4306655" y="476780"/>
                    <a:pt x="4302129" y="481305"/>
                  </a:cubicBezTo>
                  <a:cubicBezTo>
                    <a:pt x="4297604" y="485831"/>
                    <a:pt x="4291466" y="488373"/>
                    <a:pt x="4285065" y="488373"/>
                  </a:cubicBezTo>
                  <a:lnTo>
                    <a:pt x="24132" y="488373"/>
                  </a:lnTo>
                  <a:cubicBezTo>
                    <a:pt x="17732" y="488373"/>
                    <a:pt x="11594" y="485831"/>
                    <a:pt x="7068" y="481305"/>
                  </a:cubicBezTo>
                  <a:cubicBezTo>
                    <a:pt x="2542" y="476780"/>
                    <a:pt x="0" y="470642"/>
                    <a:pt x="0" y="464241"/>
                  </a:cubicBezTo>
                  <a:lnTo>
                    <a:pt x="0" y="24132"/>
                  </a:lnTo>
                  <a:cubicBezTo>
                    <a:pt x="0" y="17732"/>
                    <a:pt x="2542" y="11594"/>
                    <a:pt x="7068" y="7068"/>
                  </a:cubicBezTo>
                  <a:cubicBezTo>
                    <a:pt x="11594" y="2542"/>
                    <a:pt x="17732" y="0"/>
                    <a:pt x="24132" y="0"/>
                  </a:cubicBezTo>
                  <a:close/>
                </a:path>
              </a:pathLst>
            </a:custGeom>
            <a:solidFill>
              <a:srgbClr val="F575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147526"/>
            <a:ext cx="16352336" cy="9276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7"/>
              </a:lnSpc>
            </a:pPr>
            <a:r>
              <a:rPr lang="en-US" sz="6114" spc="-238">
                <a:solidFill>
                  <a:srgbClr val="141E2B"/>
                </a:solidFill>
                <a:latin typeface="Broadway"/>
              </a:rPr>
              <a:t>When do we scan a text?</a:t>
            </a:r>
          </a:p>
          <a:p>
            <a:pPr algn="ctr">
              <a:lnSpc>
                <a:spcPts val="7337"/>
              </a:lnSpc>
            </a:pPr>
            <a:endParaRPr lang="en-US" sz="6114" spc="-238">
              <a:solidFill>
                <a:srgbClr val="141E2B"/>
              </a:solidFill>
              <a:latin typeface="Broadway"/>
            </a:endParaRPr>
          </a:p>
          <a:p>
            <a:pPr>
              <a:lnSpc>
                <a:spcPts val="7337"/>
              </a:lnSpc>
            </a:pPr>
            <a:r>
              <a:rPr lang="en-US" sz="6114" spc="-238">
                <a:solidFill>
                  <a:srgbClr val="141E2B"/>
                </a:solidFill>
                <a:latin typeface="Century Gothic Paneuropean"/>
              </a:rPr>
              <a:t>When you scan a text, you aren't reading every word.  Instead, you are looking to locate specific information.  You might look for:</a:t>
            </a:r>
          </a:p>
          <a:p>
            <a:pPr>
              <a:lnSpc>
                <a:spcPts val="7337"/>
              </a:lnSpc>
            </a:pPr>
            <a:endParaRPr lang="en-US" sz="6114" spc="-238">
              <a:solidFill>
                <a:srgbClr val="141E2B"/>
              </a:solidFill>
              <a:latin typeface="Century Gothic Paneuropean"/>
            </a:endParaRPr>
          </a:p>
          <a:p>
            <a:pPr marL="1320163" lvl="1" indent="-660082">
              <a:lnSpc>
                <a:spcPts val="7337"/>
              </a:lnSpc>
              <a:buFont typeface="Arial"/>
              <a:buChar char="•"/>
            </a:pPr>
            <a:r>
              <a:rPr lang="en-US" sz="6114" spc="-238">
                <a:solidFill>
                  <a:srgbClr val="141E2B"/>
                </a:solidFill>
                <a:latin typeface="Century Gothic Paneuropean"/>
              </a:rPr>
              <a:t>Key words from the question</a:t>
            </a:r>
          </a:p>
          <a:p>
            <a:pPr marL="1320163" lvl="1" indent="-660082">
              <a:lnSpc>
                <a:spcPts val="7337"/>
              </a:lnSpc>
              <a:buFont typeface="Arial"/>
              <a:buChar char="•"/>
            </a:pPr>
            <a:r>
              <a:rPr lang="en-US" sz="6114" spc="-238">
                <a:solidFill>
                  <a:srgbClr val="141E2B"/>
                </a:solidFill>
                <a:latin typeface="Century Gothic Paneuropean"/>
              </a:rPr>
              <a:t>Highlighted words in bold or headings and subheadings.</a:t>
            </a:r>
          </a:p>
          <a:p>
            <a:pPr algn="ctr">
              <a:lnSpc>
                <a:spcPts val="6646"/>
              </a:lnSpc>
              <a:spcBef>
                <a:spcPct val="0"/>
              </a:spcBef>
            </a:pPr>
            <a:endParaRPr lang="en-US" sz="6114" spc="-238">
              <a:solidFill>
                <a:srgbClr val="141E2B"/>
              </a:solidFill>
              <a:latin typeface="Century Gothic Paneurope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827336" y="9509749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7" name="Freeform 7"/>
          <p:cNvSpPr/>
          <p:nvPr/>
        </p:nvSpPr>
        <p:spPr>
          <a:xfrm>
            <a:off x="15273170" y="5847706"/>
            <a:ext cx="2662032" cy="1856767"/>
          </a:xfrm>
          <a:custGeom>
            <a:avLst/>
            <a:gdLst/>
            <a:ahLst/>
            <a:cxnLst/>
            <a:rect l="l" t="t" r="r" b="b"/>
            <a:pathLst>
              <a:path w="2662032" h="1856767">
                <a:moveTo>
                  <a:pt x="0" y="0"/>
                </a:moveTo>
                <a:lnTo>
                  <a:pt x="2662031" y="0"/>
                </a:lnTo>
                <a:lnTo>
                  <a:pt x="2662031" y="1856767"/>
                </a:lnTo>
                <a:lnTo>
                  <a:pt x="0" y="18567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2876" y="765665"/>
            <a:ext cx="17067792" cy="1731688"/>
            <a:chOff x="0" y="0"/>
            <a:chExt cx="4495221" cy="4560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5221" cy="456082"/>
            </a:xfrm>
            <a:custGeom>
              <a:avLst/>
              <a:gdLst/>
              <a:ahLst/>
              <a:cxnLst/>
              <a:rect l="l" t="t" r="r" b="b"/>
              <a:pathLst>
                <a:path w="4495221" h="456082">
                  <a:moveTo>
                    <a:pt x="23134" y="0"/>
                  </a:moveTo>
                  <a:lnTo>
                    <a:pt x="4472087" y="0"/>
                  </a:lnTo>
                  <a:cubicBezTo>
                    <a:pt x="4478223" y="0"/>
                    <a:pt x="4484107" y="2437"/>
                    <a:pt x="4488445" y="6776"/>
                  </a:cubicBezTo>
                  <a:cubicBezTo>
                    <a:pt x="4492784" y="11114"/>
                    <a:pt x="4495221" y="16998"/>
                    <a:pt x="4495221" y="23134"/>
                  </a:cubicBezTo>
                  <a:lnTo>
                    <a:pt x="4495221" y="432949"/>
                  </a:lnTo>
                  <a:cubicBezTo>
                    <a:pt x="4495221" y="439084"/>
                    <a:pt x="4492784" y="444968"/>
                    <a:pt x="4488445" y="449307"/>
                  </a:cubicBezTo>
                  <a:cubicBezTo>
                    <a:pt x="4484107" y="453645"/>
                    <a:pt x="4478223" y="456082"/>
                    <a:pt x="4472087" y="456082"/>
                  </a:cubicBezTo>
                  <a:lnTo>
                    <a:pt x="23134" y="456082"/>
                  </a:lnTo>
                  <a:cubicBezTo>
                    <a:pt x="16998" y="456082"/>
                    <a:pt x="11114" y="453645"/>
                    <a:pt x="6776" y="449307"/>
                  </a:cubicBezTo>
                  <a:cubicBezTo>
                    <a:pt x="2437" y="444968"/>
                    <a:pt x="0" y="439084"/>
                    <a:pt x="0" y="432949"/>
                  </a:cubicBezTo>
                  <a:lnTo>
                    <a:pt x="0" y="23134"/>
                  </a:lnTo>
                  <a:cubicBezTo>
                    <a:pt x="0" y="16998"/>
                    <a:pt x="2437" y="11114"/>
                    <a:pt x="6776" y="6776"/>
                  </a:cubicBezTo>
                  <a:cubicBezTo>
                    <a:pt x="11114" y="2437"/>
                    <a:pt x="16998" y="0"/>
                    <a:pt x="23134" y="0"/>
                  </a:cubicBezTo>
                  <a:close/>
                </a:path>
              </a:pathLst>
            </a:custGeom>
            <a:solidFill>
              <a:srgbClr val="F575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374557" y="2640761"/>
            <a:ext cx="12476111" cy="7544595"/>
            <a:chOff x="0" y="0"/>
            <a:chExt cx="3285889" cy="198705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85889" cy="1987054"/>
            </a:xfrm>
            <a:custGeom>
              <a:avLst/>
              <a:gdLst/>
              <a:ahLst/>
              <a:cxnLst/>
              <a:rect l="l" t="t" r="r" b="b"/>
              <a:pathLst>
                <a:path w="3285889" h="1987054">
                  <a:moveTo>
                    <a:pt x="31648" y="0"/>
                  </a:moveTo>
                  <a:lnTo>
                    <a:pt x="3254242" y="0"/>
                  </a:lnTo>
                  <a:cubicBezTo>
                    <a:pt x="3271720" y="0"/>
                    <a:pt x="3285889" y="14169"/>
                    <a:pt x="3285889" y="31648"/>
                  </a:cubicBezTo>
                  <a:lnTo>
                    <a:pt x="3285889" y="1955406"/>
                  </a:lnTo>
                  <a:cubicBezTo>
                    <a:pt x="3285889" y="1972885"/>
                    <a:pt x="3271720" y="1987054"/>
                    <a:pt x="3254242" y="1987054"/>
                  </a:cubicBezTo>
                  <a:lnTo>
                    <a:pt x="31648" y="1987054"/>
                  </a:lnTo>
                  <a:cubicBezTo>
                    <a:pt x="14169" y="1987054"/>
                    <a:pt x="0" y="1972885"/>
                    <a:pt x="0" y="1955406"/>
                  </a:cubicBezTo>
                  <a:lnTo>
                    <a:pt x="0" y="31648"/>
                  </a:lnTo>
                  <a:cubicBezTo>
                    <a:pt x="0" y="14169"/>
                    <a:pt x="14169" y="0"/>
                    <a:pt x="31648" y="0"/>
                  </a:cubicBezTo>
                  <a:close/>
                </a:path>
              </a:pathLst>
            </a:custGeom>
            <a:solidFill>
              <a:srgbClr val="F9F9F9"/>
            </a:solidFill>
            <a:ln w="38100">
              <a:solidFill>
                <a:srgbClr val="F5755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45088" y="7814031"/>
            <a:ext cx="3334015" cy="2221287"/>
          </a:xfrm>
          <a:custGeom>
            <a:avLst/>
            <a:gdLst/>
            <a:ahLst/>
            <a:cxnLst/>
            <a:rect l="l" t="t" r="r" b="b"/>
            <a:pathLst>
              <a:path w="3334015" h="2221287">
                <a:moveTo>
                  <a:pt x="0" y="0"/>
                </a:moveTo>
                <a:lnTo>
                  <a:pt x="3334015" y="0"/>
                </a:lnTo>
                <a:lnTo>
                  <a:pt x="3334015" y="2221288"/>
                </a:lnTo>
                <a:lnTo>
                  <a:pt x="0" y="22212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782876" y="1092600"/>
            <a:ext cx="17067792" cy="188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7"/>
              </a:lnSpc>
            </a:pPr>
            <a:r>
              <a:rPr lang="en-US" sz="6114" spc="-238">
                <a:solidFill>
                  <a:srgbClr val="141E2B"/>
                </a:solidFill>
                <a:latin typeface="Broadway"/>
              </a:rPr>
              <a:t>Scanning task</a:t>
            </a:r>
          </a:p>
          <a:p>
            <a:pPr algn="ctr">
              <a:lnSpc>
                <a:spcPts val="6646"/>
              </a:lnSpc>
              <a:spcBef>
                <a:spcPct val="0"/>
              </a:spcBef>
            </a:pPr>
            <a:endParaRPr lang="en-US" sz="6114" spc="-238">
              <a:solidFill>
                <a:srgbClr val="141E2B"/>
              </a:solidFill>
              <a:latin typeface="Broadway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827336" y="9509749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14356" y="2978440"/>
            <a:ext cx="12236312" cy="705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  <a:spcBef>
                <a:spcPct val="0"/>
              </a:spcBef>
            </a:pPr>
            <a:r>
              <a:rPr lang="en-US" sz="3600" spc="21">
                <a:solidFill>
                  <a:srgbClr val="141E2B"/>
                </a:solidFill>
                <a:latin typeface="Century Gothic Paneuropean"/>
              </a:rPr>
              <a:t>Lots of people are concerned about the number of children in the UK using vapes.</a:t>
            </a:r>
          </a:p>
          <a:p>
            <a:pPr>
              <a:lnSpc>
                <a:spcPts val="4320"/>
              </a:lnSpc>
              <a:spcBef>
                <a:spcPct val="0"/>
              </a:spcBef>
            </a:pPr>
            <a:endParaRPr lang="en-US" sz="3600" spc="21">
              <a:solidFill>
                <a:srgbClr val="141E2B"/>
              </a:solidFill>
              <a:latin typeface="Century Gothic Paneuropean"/>
            </a:endParaRPr>
          </a:p>
          <a:p>
            <a:pPr>
              <a:lnSpc>
                <a:spcPts val="4320"/>
              </a:lnSpc>
              <a:spcBef>
                <a:spcPct val="0"/>
              </a:spcBef>
            </a:pPr>
            <a:r>
              <a:rPr lang="en-US" sz="3600" spc="21">
                <a:solidFill>
                  <a:srgbClr val="141E2B"/>
                </a:solidFill>
                <a:latin typeface="Century Gothic Paneuropean"/>
              </a:rPr>
              <a:t>They're also known as e-cigarettes and should only be sold and used by people who are aged 18 or older.</a:t>
            </a:r>
          </a:p>
          <a:p>
            <a:pPr>
              <a:lnSpc>
                <a:spcPts val="4320"/>
              </a:lnSpc>
              <a:spcBef>
                <a:spcPct val="0"/>
              </a:spcBef>
            </a:pPr>
            <a:r>
              <a:rPr lang="en-US" sz="3600" spc="21">
                <a:solidFill>
                  <a:srgbClr val="141E2B"/>
                </a:solidFill>
                <a:latin typeface="Century Gothic Paneuropean"/>
              </a:rPr>
              <a:t>Prime Minister Rishi Sunak said he was "deeply concerned" about the increase of children vaping and that the government are taking steps to tackle the issue.</a:t>
            </a:r>
          </a:p>
          <a:p>
            <a:pPr>
              <a:lnSpc>
                <a:spcPts val="4320"/>
              </a:lnSpc>
              <a:spcBef>
                <a:spcPct val="0"/>
              </a:spcBef>
            </a:pPr>
            <a:endParaRPr lang="en-US" sz="3600" spc="21">
              <a:solidFill>
                <a:srgbClr val="141E2B"/>
              </a:solidFill>
              <a:latin typeface="Century Gothic Paneuropean"/>
            </a:endParaRPr>
          </a:p>
          <a:p>
            <a:pPr>
              <a:lnSpc>
                <a:spcPts val="4320"/>
              </a:lnSpc>
              <a:spcBef>
                <a:spcPct val="0"/>
              </a:spcBef>
            </a:pPr>
            <a:r>
              <a:rPr lang="en-US" sz="3600" spc="21">
                <a:solidFill>
                  <a:srgbClr val="141E2B"/>
                </a:solidFill>
                <a:latin typeface="Century Gothic Paneuropean"/>
              </a:rPr>
              <a:t>Children's doctors are also calling for a complete ban on disposable vapes because they say they could damage young people's lungs.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60112" y="2614910"/>
            <a:ext cx="4903967" cy="505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 spc="22">
                <a:solidFill>
                  <a:srgbClr val="141E2B"/>
                </a:solidFill>
                <a:latin typeface="Century Gothic Paneuropean Bold"/>
              </a:rPr>
              <a:t>Scan the text to find:</a:t>
            </a:r>
          </a:p>
          <a:p>
            <a:pPr marL="798831" lvl="1" indent="-399416">
              <a:lnSpc>
                <a:spcPts val="4440"/>
              </a:lnSpc>
              <a:buFont typeface="Arial"/>
              <a:buChar char="•"/>
            </a:pPr>
            <a:r>
              <a:rPr lang="en-US" sz="3700" spc="22">
                <a:solidFill>
                  <a:srgbClr val="141E2B"/>
                </a:solidFill>
                <a:latin typeface="Century Gothic Paneuropean"/>
              </a:rPr>
              <a:t>the age limit to buy an e-cigarette?</a:t>
            </a:r>
          </a:p>
          <a:p>
            <a:pPr marL="798831" lvl="1" indent="-399416">
              <a:lnSpc>
                <a:spcPts val="4440"/>
              </a:lnSpc>
              <a:buFont typeface="Arial"/>
              <a:buChar char="•"/>
            </a:pPr>
            <a:r>
              <a:rPr lang="en-US" sz="3700" spc="22">
                <a:solidFill>
                  <a:srgbClr val="141E2B"/>
                </a:solidFill>
                <a:latin typeface="Century Gothic Paneuropean"/>
              </a:rPr>
              <a:t>What the Prime Minister said?</a:t>
            </a:r>
          </a:p>
          <a:p>
            <a:pPr marL="798831" lvl="1" indent="-399416">
              <a:lnSpc>
                <a:spcPts val="4440"/>
              </a:lnSpc>
              <a:buFont typeface="Arial"/>
              <a:buChar char="•"/>
            </a:pPr>
            <a:r>
              <a:rPr lang="en-US" sz="3700" spc="22">
                <a:solidFill>
                  <a:srgbClr val="141E2B"/>
                </a:solidFill>
                <a:latin typeface="Century Gothic Paneuropean"/>
              </a:rPr>
              <a:t>How could they damage young people?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2009</Words>
  <Application>Microsoft Office PowerPoint</Application>
  <PresentationFormat>Custom</PresentationFormat>
  <Paragraphs>309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Open Sans Bold</vt:lpstr>
      <vt:lpstr>Calibri</vt:lpstr>
      <vt:lpstr>Arial</vt:lpstr>
      <vt:lpstr>Century Gothic Paneuropean Bold</vt:lpstr>
      <vt:lpstr>Broadway</vt:lpstr>
      <vt:lpstr>Century Gothic Paneuropean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AQA GCSE Paper 1, Q1 skim and scan</dc:title>
  <dc:creator>Patricia O'Boyle</dc:creator>
  <cp:lastModifiedBy>Kirsty Peacock</cp:lastModifiedBy>
  <cp:revision>2</cp:revision>
  <dcterms:created xsi:type="dcterms:W3CDTF">2006-08-16T00:00:00Z</dcterms:created>
  <dcterms:modified xsi:type="dcterms:W3CDTF">2023-08-22T14:41:45Z</dcterms:modified>
  <dc:identifier>DAFnSfLeNeA</dc:identifier>
</cp:coreProperties>
</file>