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6" r:id="rId2"/>
    <p:sldId id="278" r:id="rId3"/>
    <p:sldId id="279" r:id="rId4"/>
    <p:sldId id="280" r:id="rId5"/>
    <p:sldId id="287" r:id="rId6"/>
    <p:sldId id="281" r:id="rId7"/>
  </p:sldIdLst>
  <p:sldSz cx="12192000" cy="6858000"/>
  <p:notesSz cx="6889750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B192D"/>
    <a:srgbClr val="F57550"/>
    <a:srgbClr val="62CACA"/>
    <a:srgbClr val="F7D610"/>
    <a:srgbClr val="F0348F"/>
    <a:srgbClr val="FF3300"/>
    <a:srgbClr val="435494"/>
    <a:srgbClr val="F6510A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50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FD42E1B-E151-4048-8297-F0A5086114B3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10275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1506"/>
            <a:ext cx="5511800" cy="3944868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1BBBF6C7-A394-48D8-853A-84ACEEA61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487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CAAD8-77EF-4B90-B5E2-052E8E4930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F35B5D-900B-40B2-896E-6A8DED39A7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07B2C7-D3D5-4212-9FCB-2CC572FE6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E462-5F09-41FB-A416-DBC477B65A9D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F679B-7C25-45DF-9FB3-34446E7BD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6FC8D-98BE-4491-A123-EFFD56CC8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6D1B-875F-4B73-9C02-DFFC4B69A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07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67A7D-D62F-4D73-A346-631D2DDBA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DC4DE2-A787-41D7-A613-82FD01222F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3D9FC5-A93A-4530-9890-3B4F498CD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E462-5F09-41FB-A416-DBC477B65A9D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C846D-273A-4B30-83B6-18D920AD3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91563-7E0F-4844-B855-42CDEC189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6D1B-875F-4B73-9C02-DFFC4B69A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797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546385-81FF-4B7F-A9E1-6F83D131C5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010B9C-EC97-4837-8C70-31F5C5D4B8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80906-F7D5-4812-8F34-612AC2F26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E462-5F09-41FB-A416-DBC477B65A9D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715C07-66A6-4D4F-84A8-5BC26AC2D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E3DD2B-D11F-4088-B8BD-595940D3C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6D1B-875F-4B73-9C02-DFFC4B69A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979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D91C6-6E4F-4B4C-9D0F-F1AD44DE7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85757-3F44-4DD3-9276-1FE217DA4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F4E488-2680-4D7E-8401-8A3BCE271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E462-5F09-41FB-A416-DBC477B65A9D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219B3-B646-4D5E-8269-D791C4609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AB68B-117B-4D7C-AE63-C7839E5DF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6D1B-875F-4B73-9C02-DFFC4B69A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995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6713C-845C-4527-9FD9-713A3B487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860E85-9B5A-425D-8536-1F71101041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04AD59-2F41-4ABD-AE80-C374597F0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E462-5F09-41FB-A416-DBC477B65A9D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B4F03-5D77-4017-9942-AEA74EF65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EADBAC-F0E7-4030-9A69-6492E049F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6D1B-875F-4B73-9C02-DFFC4B69A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76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71115-E5FC-4F8A-989B-C678A0967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2A4CE-A7D1-4464-A96A-B54AFC502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929EC9-828C-4674-927F-0F70810147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616790-F00B-4237-9073-57BAA99DD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E462-5F09-41FB-A416-DBC477B65A9D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824A5E-3D45-4276-A90F-C42E81FC6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B311E0-86F6-43E0-A068-57C4C67BB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6D1B-875F-4B73-9C02-DFFC4B69A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21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752A7-6070-443B-84AF-0BAF86F06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3C1B80-828E-4619-8E04-9343EB985F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ECD79C-DD16-4672-8136-ABA3B3780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AE2710-6BEB-470F-8EEE-8CEB8EC823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D28FA1-8052-4B7D-9991-7EA1AC10B8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9C72E2-6AF6-47B1-BA3A-3199AF348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E462-5F09-41FB-A416-DBC477B65A9D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306A26-B92F-4651-85B7-FB08F0373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0F838A-44BC-40FD-8871-33924A11B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6D1B-875F-4B73-9C02-DFFC4B69A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641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27251-B84B-4757-B117-0DF2B05E5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6C2B9D-A880-454B-9BA7-AD6261D78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E462-5F09-41FB-A416-DBC477B65A9D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327058-B96C-4439-B453-2CD51B78C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6E0105-B517-4870-8F52-54E0F53AD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6D1B-875F-4B73-9C02-DFFC4B69A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52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32994D-04C9-44C3-AF72-9955FB4A0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E462-5F09-41FB-A416-DBC477B65A9D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98AD14-59BA-4B33-9529-77DD831CC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643C7E-47D5-4D4D-A8D4-EE1CABE6A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6D1B-875F-4B73-9C02-DFFC4B69A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012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93306-D7A2-4876-80B3-426349BF9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760A2-110E-4846-BE63-A1802CD04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B536E-33FE-474D-9210-551441F4E8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DD8BEA-FF1D-4767-A500-338BCF431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E462-5F09-41FB-A416-DBC477B65A9D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A10142-71F6-4ABF-BECF-B234E6B61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8E55B7-8839-4CE9-86D3-C3BB17503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6D1B-875F-4B73-9C02-DFFC4B69A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440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0469A-DE1A-4D1B-BBC8-D78CC8CCD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CEA81C-58BF-44DB-8204-41FF9EEF50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A0EA47-DA00-4A12-A726-732C597325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5123D2-D715-4F0A-B7AD-2A37E9EB5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E462-5F09-41FB-A416-DBC477B65A9D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CE453-C5A2-48A0-AE36-AD4625801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7DECA1-052B-485D-BB23-213B7E56A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6D1B-875F-4B73-9C02-DFFC4B69A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887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AD96D7-1B9F-4401-BDDF-2A7D440E6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35FF3-2FFE-43ED-8BAD-8EEFBE81F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29F08F-229E-4C76-B68C-C79EDF0F75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4E462-5F09-41FB-A416-DBC477B65A9D}" type="datetimeFigureOut">
              <a:rPr lang="en-GB" smtClean="0"/>
              <a:t>01/08/2023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63B6F-5427-4D39-8E60-19062C3602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440847-9358-4829-95D9-1A426FEDCE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06D1B-875F-4B73-9C02-DFFC4B69A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18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B9E39C-FF28-4B32-A4C6-FFD26037C181}"/>
              </a:ext>
            </a:extLst>
          </p:cNvPr>
          <p:cNvSpPr/>
          <p:nvPr/>
        </p:nvSpPr>
        <p:spPr>
          <a:xfrm>
            <a:off x="104775" y="88776"/>
            <a:ext cx="11959978" cy="66834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DC1022-CE0D-49D7-B06B-4C600F784B45}"/>
              </a:ext>
            </a:extLst>
          </p:cNvPr>
          <p:cNvSpPr txBox="1"/>
          <p:nvPr/>
        </p:nvSpPr>
        <p:spPr>
          <a:xfrm>
            <a:off x="10907157" y="6441441"/>
            <a:ext cx="1157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© We Teach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FF71567-3A7F-C9D3-630E-E356EC135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u="sng" dirty="0">
                <a:latin typeface="Century Gothic" panose="020B0502020202020204" pitchFamily="34" charset="0"/>
              </a:rPr>
              <a:t>Learning objective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9A7071-EC4B-5EA2-35B4-F4046DD0A8B8}"/>
              </a:ext>
            </a:extLst>
          </p:cNvPr>
          <p:cNvSpPr txBox="1"/>
          <p:nvPr/>
        </p:nvSpPr>
        <p:spPr>
          <a:xfrm>
            <a:off x="665825" y="1615736"/>
            <a:ext cx="106879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2800" dirty="0">
                <a:latin typeface="Century Gothic" panose="020B0502020202020204" pitchFamily="34" charset="0"/>
              </a:rPr>
              <a:t>Practise using a range of punctuation for accuracy.</a:t>
            </a:r>
          </a:p>
          <a:p>
            <a:pPr marL="342900" indent="-342900">
              <a:buAutoNum type="arabicPeriod"/>
            </a:pPr>
            <a:r>
              <a:rPr lang="en-GB" sz="2800" dirty="0">
                <a:latin typeface="Century Gothic" panose="020B0502020202020204" pitchFamily="34" charset="0"/>
              </a:rPr>
              <a:t>Revise/learn how and why writers use the dash punctuation mark</a:t>
            </a:r>
            <a:r>
              <a:rPr lang="en-GB" dirty="0">
                <a:latin typeface="Century Gothic" panose="020B0502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95411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B9E39C-FF28-4B32-A4C6-FFD26037C181}"/>
              </a:ext>
            </a:extLst>
          </p:cNvPr>
          <p:cNvSpPr/>
          <p:nvPr/>
        </p:nvSpPr>
        <p:spPr>
          <a:xfrm>
            <a:off x="104775" y="88776"/>
            <a:ext cx="11959978" cy="66834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DC1022-CE0D-49D7-B06B-4C600F784B45}"/>
              </a:ext>
            </a:extLst>
          </p:cNvPr>
          <p:cNvSpPr txBox="1"/>
          <p:nvPr/>
        </p:nvSpPr>
        <p:spPr>
          <a:xfrm>
            <a:off x="10907157" y="6441441"/>
            <a:ext cx="1157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© We Teach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6E673020-E480-BEF1-D3C1-3E633AF89B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774306"/>
              </p:ext>
            </p:extLst>
          </p:nvPr>
        </p:nvGraphicFramePr>
        <p:xfrm>
          <a:off x="417250" y="311293"/>
          <a:ext cx="11372296" cy="594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72296">
                  <a:extLst>
                    <a:ext uri="{9D8B030D-6E8A-4147-A177-3AD203B41FA5}">
                      <a16:colId xmlns:a16="http://schemas.microsoft.com/office/drawing/2014/main" val="2859706939"/>
                    </a:ext>
                  </a:extLst>
                </a:gridCol>
              </a:tblGrid>
              <a:tr h="398920">
                <a:tc>
                  <a:txBody>
                    <a:bodyPr/>
                    <a:lstStyle/>
                    <a:p>
                      <a:pPr algn="ctr"/>
                      <a:r>
                        <a:rPr lang="en-GB" sz="2700" u="sng" dirty="0">
                          <a:latin typeface="Century Gothic" panose="020B0502020202020204" pitchFamily="34" charset="0"/>
                        </a:rPr>
                        <a:t>‘Frankenstein’ story (Usborne texts)</a:t>
                      </a:r>
                    </a:p>
                    <a:p>
                      <a:pPr algn="l"/>
                      <a:r>
                        <a:rPr lang="en-GB" sz="2700" u="none" dirty="0">
                          <a:latin typeface="Century Gothic" panose="020B0502020202020204" pitchFamily="34" charset="0"/>
                        </a:rPr>
                        <a:t>The lack of punctuation in the text below is monstrous! Can you add in the capital letters and punctuation and make it less of a hideous sight?</a:t>
                      </a:r>
                    </a:p>
                    <a:p>
                      <a:pPr algn="l"/>
                      <a:r>
                        <a:rPr lang="en-GB" sz="2700" u="none" dirty="0">
                          <a:latin typeface="Century Gothic" panose="020B0502020202020204" pitchFamily="34" charset="0"/>
                        </a:rPr>
                        <a:t>You need to add:</a:t>
                      </a:r>
                    </a:p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700" u="none" dirty="0">
                          <a:latin typeface="Century Gothic" panose="020B0502020202020204" pitchFamily="34" charset="0"/>
                        </a:rPr>
                        <a:t>5 capital letters</a:t>
                      </a:r>
                    </a:p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700" u="none" dirty="0">
                          <a:latin typeface="Century Gothic" panose="020B0502020202020204" pitchFamily="34" charset="0"/>
                        </a:rPr>
                        <a:t>4 full stops</a:t>
                      </a:r>
                    </a:p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700" u="none" dirty="0">
                          <a:latin typeface="Century Gothic" panose="020B0502020202020204" pitchFamily="34" charset="0"/>
                        </a:rPr>
                        <a:t>5 commas</a:t>
                      </a:r>
                    </a:p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700" u="none" dirty="0">
                          <a:latin typeface="Century Gothic" panose="020B0502020202020204" pitchFamily="34" charset="0"/>
                        </a:rPr>
                        <a:t>1 dash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877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700" dirty="0">
                          <a:latin typeface="Century Gothic" panose="020B0502020202020204" pitchFamily="34" charset="0"/>
                        </a:rPr>
                        <a:t>completely obsessed victor allowed nothing to stand in his way not even his respect for the dead for his experiment he needed to build a body at nightfall he secretly visited dark dissecting rooms and damp graveyards stealing bones and fragments of flesh out of these horrors he meant to create a completely new creature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831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337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B9E39C-FF28-4B32-A4C6-FFD26037C181}"/>
              </a:ext>
            </a:extLst>
          </p:cNvPr>
          <p:cNvSpPr/>
          <p:nvPr/>
        </p:nvSpPr>
        <p:spPr>
          <a:xfrm>
            <a:off x="104775" y="88776"/>
            <a:ext cx="11959978" cy="66834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DC1022-CE0D-49D7-B06B-4C600F784B45}"/>
              </a:ext>
            </a:extLst>
          </p:cNvPr>
          <p:cNvSpPr txBox="1"/>
          <p:nvPr/>
        </p:nvSpPr>
        <p:spPr>
          <a:xfrm>
            <a:off x="10907157" y="6441441"/>
            <a:ext cx="1157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© We Teach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6E673020-E480-BEF1-D3C1-3E633AF89B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271199"/>
              </p:ext>
            </p:extLst>
          </p:nvPr>
        </p:nvGraphicFramePr>
        <p:xfrm>
          <a:off x="665825" y="311293"/>
          <a:ext cx="10820130" cy="487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20130">
                  <a:extLst>
                    <a:ext uri="{9D8B030D-6E8A-4147-A177-3AD203B41FA5}">
                      <a16:colId xmlns:a16="http://schemas.microsoft.com/office/drawing/2014/main" val="2859706939"/>
                    </a:ext>
                  </a:extLst>
                </a:gridCol>
              </a:tblGrid>
              <a:tr h="398920">
                <a:tc>
                  <a:txBody>
                    <a:bodyPr/>
                    <a:lstStyle/>
                    <a:p>
                      <a:pPr algn="ctr"/>
                      <a:r>
                        <a:rPr lang="en-GB" sz="2800" u="sng" dirty="0">
                          <a:latin typeface="Century Gothic" panose="020B0502020202020204" pitchFamily="34" charset="0"/>
                        </a:rPr>
                        <a:t>‘Frankenstein’ story</a:t>
                      </a:r>
                    </a:p>
                    <a:p>
                      <a:pPr algn="ctr"/>
                      <a:r>
                        <a:rPr lang="en-GB" sz="2800" u="sng" dirty="0">
                          <a:latin typeface="Century Gothic" panose="020B0502020202020204" pitchFamily="34" charset="0"/>
                        </a:rPr>
                        <a:t>(adapted from Usborne texts)</a:t>
                      </a:r>
                    </a:p>
                    <a:p>
                      <a:pPr algn="l"/>
                      <a:r>
                        <a:rPr lang="en-GB" sz="2800" u="none" dirty="0">
                          <a:latin typeface="Century Gothic" panose="020B0502020202020204" pitchFamily="34" charset="0"/>
                        </a:rPr>
                        <a:t>The lack of punctuation in the text below is monstrous! Can you add in the capital letters and punctuation and make it less of a hideous sight?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877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C</a:t>
                      </a:r>
                      <a:r>
                        <a:rPr lang="en-GB" sz="2800" dirty="0">
                          <a:latin typeface="Century Gothic" panose="020B0502020202020204" pitchFamily="34" charset="0"/>
                        </a:rPr>
                        <a:t>ompletely obsessed</a:t>
                      </a:r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,</a:t>
                      </a:r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V</a:t>
                      </a:r>
                      <a:r>
                        <a:rPr lang="en-GB" sz="2800" dirty="0">
                          <a:latin typeface="Century Gothic" panose="020B0502020202020204" pitchFamily="34" charset="0"/>
                        </a:rPr>
                        <a:t>ictor allowed nothing to stand in his way </a:t>
                      </a:r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2800" dirty="0">
                          <a:latin typeface="Century Gothic" panose="020B0502020202020204" pitchFamily="34" charset="0"/>
                        </a:rPr>
                        <a:t> not even his respect for the dead</a:t>
                      </a:r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  <a:r>
                        <a:rPr lang="en-GB" sz="2800" dirty="0">
                          <a:latin typeface="Century Gothic" panose="020B0502020202020204" pitchFamily="34" charset="0"/>
                        </a:rPr>
                        <a:t>  </a:t>
                      </a:r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F</a:t>
                      </a:r>
                      <a:r>
                        <a:rPr lang="en-GB" sz="2800" dirty="0">
                          <a:latin typeface="Century Gothic" panose="020B0502020202020204" pitchFamily="34" charset="0"/>
                        </a:rPr>
                        <a:t>or his experiment</a:t>
                      </a:r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,</a:t>
                      </a:r>
                      <a:r>
                        <a:rPr lang="en-GB" sz="2800" dirty="0">
                          <a:latin typeface="Century Gothic" panose="020B0502020202020204" pitchFamily="34" charset="0"/>
                        </a:rPr>
                        <a:t> he needed to build a body</a:t>
                      </a:r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. </a:t>
                      </a:r>
                      <a:r>
                        <a:rPr lang="en-GB" sz="280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A</a:t>
                      </a:r>
                      <a:r>
                        <a:rPr lang="en-GB" sz="2800" dirty="0">
                          <a:latin typeface="Century Gothic" panose="020B0502020202020204" pitchFamily="34" charset="0"/>
                        </a:rPr>
                        <a:t>t nightfall</a:t>
                      </a:r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,</a:t>
                      </a:r>
                      <a:r>
                        <a:rPr lang="en-GB" sz="2800" dirty="0">
                          <a:latin typeface="Century Gothic" panose="020B0502020202020204" pitchFamily="34" charset="0"/>
                        </a:rPr>
                        <a:t> he secretly visited dark dissecting rooms and damp graveyards</a:t>
                      </a:r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,</a:t>
                      </a:r>
                      <a:r>
                        <a:rPr lang="en-GB" sz="2800" dirty="0">
                          <a:latin typeface="Century Gothic" panose="020B0502020202020204" pitchFamily="34" charset="0"/>
                        </a:rPr>
                        <a:t> stealing bones and fragments of flesh</a:t>
                      </a:r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  <a:r>
                        <a:rPr lang="en-GB" sz="280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O</a:t>
                      </a:r>
                      <a:r>
                        <a:rPr lang="en-GB" sz="2800" dirty="0">
                          <a:latin typeface="Century Gothic" panose="020B0502020202020204" pitchFamily="34" charset="0"/>
                        </a:rPr>
                        <a:t>ut of these horrors</a:t>
                      </a:r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n-GB" sz="2800" dirty="0">
                          <a:latin typeface="Century Gothic" panose="020B0502020202020204" pitchFamily="34" charset="0"/>
                        </a:rPr>
                        <a:t>he meant to create a completely new creature</a:t>
                      </a:r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831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4484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B9E39C-FF28-4B32-A4C6-FFD26037C181}"/>
              </a:ext>
            </a:extLst>
          </p:cNvPr>
          <p:cNvSpPr/>
          <p:nvPr/>
        </p:nvSpPr>
        <p:spPr>
          <a:xfrm>
            <a:off x="104775" y="88776"/>
            <a:ext cx="11959978" cy="66834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DC1022-CE0D-49D7-B06B-4C600F784B45}"/>
              </a:ext>
            </a:extLst>
          </p:cNvPr>
          <p:cNvSpPr txBox="1"/>
          <p:nvPr/>
        </p:nvSpPr>
        <p:spPr>
          <a:xfrm>
            <a:off x="10907157" y="6441441"/>
            <a:ext cx="1157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© We Teach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4C284F7A-A5F2-FF53-82BB-A59BDC86A4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708913"/>
              </p:ext>
            </p:extLst>
          </p:nvPr>
        </p:nvGraphicFramePr>
        <p:xfrm>
          <a:off x="594803" y="355681"/>
          <a:ext cx="10955045" cy="496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55045">
                  <a:extLst>
                    <a:ext uri="{9D8B030D-6E8A-4147-A177-3AD203B41FA5}">
                      <a16:colId xmlns:a16="http://schemas.microsoft.com/office/drawing/2014/main" val="37091411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u="sng" dirty="0">
                          <a:latin typeface="Century Gothic" panose="020B0502020202020204" pitchFamily="34" charset="0"/>
                        </a:rPr>
                        <a:t>A writer’s use of punctuation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226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514350" indent="-514350" algn="l">
                        <a:buAutoNum type="arabicPeriod"/>
                      </a:pPr>
                      <a:r>
                        <a:rPr lang="en-GB" sz="2800" b="1" u="none" dirty="0">
                          <a:latin typeface="Century Gothic" panose="020B0502020202020204" pitchFamily="34" charset="0"/>
                        </a:rPr>
                        <a:t>Why has the writer used a comma after the following sections of text?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GB" sz="2800" u="none" dirty="0">
                          <a:latin typeface="Century Gothic" panose="020B0502020202020204" pitchFamily="34" charset="0"/>
                        </a:rPr>
                        <a:t>Completely obsessed,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GB" sz="2800" u="none" dirty="0">
                          <a:latin typeface="Century Gothic" panose="020B0502020202020204" pitchFamily="34" charset="0"/>
                        </a:rPr>
                        <a:t>For his experiment,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GB" sz="2800" u="none" dirty="0">
                          <a:latin typeface="Century Gothic" panose="020B0502020202020204" pitchFamily="34" charset="0"/>
                        </a:rPr>
                        <a:t>At nightfall,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GB" sz="2800" u="none" dirty="0">
                          <a:latin typeface="Century Gothic" panose="020B0502020202020204" pitchFamily="34" charset="0"/>
                        </a:rPr>
                        <a:t>Out of these horrors,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803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GB" sz="2800" b="1" u="none" dirty="0">
                          <a:latin typeface="Century Gothic" panose="020B0502020202020204" pitchFamily="34" charset="0"/>
                        </a:rPr>
                        <a:t>2. Why has the writer uses a dash: what does it reveal about the character Doctor Frankenstein?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GB" sz="2800" u="none" dirty="0">
                          <a:latin typeface="Century Gothic" panose="020B0502020202020204" pitchFamily="34" charset="0"/>
                        </a:rPr>
                        <a:t>Completely obsessed, Victor allowed nothing to stand in his way - not even his respect for the dead.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8335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1046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B9E39C-FF28-4B32-A4C6-FFD26037C181}"/>
              </a:ext>
            </a:extLst>
          </p:cNvPr>
          <p:cNvSpPr/>
          <p:nvPr/>
        </p:nvSpPr>
        <p:spPr>
          <a:xfrm>
            <a:off x="104775" y="88776"/>
            <a:ext cx="11959978" cy="66834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DC1022-CE0D-49D7-B06B-4C600F784B45}"/>
              </a:ext>
            </a:extLst>
          </p:cNvPr>
          <p:cNvSpPr txBox="1"/>
          <p:nvPr/>
        </p:nvSpPr>
        <p:spPr>
          <a:xfrm>
            <a:off x="10907157" y="6441441"/>
            <a:ext cx="1157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© We Teach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4C284F7A-A5F2-FF53-82BB-A59BDC86A4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297267"/>
              </p:ext>
            </p:extLst>
          </p:nvPr>
        </p:nvGraphicFramePr>
        <p:xfrm>
          <a:off x="530910" y="139560"/>
          <a:ext cx="10955045" cy="496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55045">
                  <a:extLst>
                    <a:ext uri="{9D8B030D-6E8A-4147-A177-3AD203B41FA5}">
                      <a16:colId xmlns:a16="http://schemas.microsoft.com/office/drawing/2014/main" val="37091411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u="sng" dirty="0">
                          <a:latin typeface="Century Gothic" panose="020B0502020202020204" pitchFamily="34" charset="0"/>
                        </a:rPr>
                        <a:t>A writer’s use of punctuation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226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514350" indent="-514350" algn="l">
                        <a:buAutoNum type="arabicPeriod"/>
                      </a:pPr>
                      <a:r>
                        <a:rPr lang="en-GB" sz="2800" b="1" u="none" dirty="0">
                          <a:latin typeface="Century Gothic" panose="020B0502020202020204" pitchFamily="34" charset="0"/>
                        </a:rPr>
                        <a:t>Why has the writer used a comma after the following sections of text?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GB" sz="2800" u="none" dirty="0">
                          <a:latin typeface="Century Gothic" panose="020B0502020202020204" pitchFamily="34" charset="0"/>
                        </a:rPr>
                        <a:t>Completely obsessed,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GB" sz="2800" u="none" dirty="0">
                          <a:latin typeface="Century Gothic" panose="020B0502020202020204" pitchFamily="34" charset="0"/>
                        </a:rPr>
                        <a:t>For his experiment,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GB" sz="2800" u="none" dirty="0">
                          <a:latin typeface="Century Gothic" panose="020B0502020202020204" pitchFamily="34" charset="0"/>
                        </a:rPr>
                        <a:t>At nightfall,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GB" sz="2800" u="none" dirty="0">
                          <a:latin typeface="Century Gothic" panose="020B0502020202020204" pitchFamily="34" charset="0"/>
                        </a:rPr>
                        <a:t>Out of these horrors,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803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GB" sz="2800" b="1" u="none" dirty="0">
                          <a:latin typeface="Century Gothic" panose="020B0502020202020204" pitchFamily="34" charset="0"/>
                        </a:rPr>
                        <a:t>2. Why has the writer uses a dash: what does it reveal about the character Doctor Frankenstein?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GB" sz="2800" u="none" dirty="0">
                          <a:latin typeface="Century Gothic" panose="020B0502020202020204" pitchFamily="34" charset="0"/>
                        </a:rPr>
                        <a:t>Completely obsessed, Victor allowed nothing to stand in his way - not even his respect for the dead.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833546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D1ADE20-AC7A-06F8-5F00-87054D8FD967}"/>
              </a:ext>
            </a:extLst>
          </p:cNvPr>
          <p:cNvSpPr txBox="1"/>
          <p:nvPr/>
        </p:nvSpPr>
        <p:spPr>
          <a:xfrm>
            <a:off x="6096001" y="1571348"/>
            <a:ext cx="4663736" cy="1384995"/>
          </a:xfrm>
          <a:prstGeom prst="rect">
            <a:avLst/>
          </a:prstGeom>
          <a:noFill/>
          <a:ln w="57150">
            <a:solidFill>
              <a:srgbClr val="FB192D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These are all examples of phrases and therefore require a comma.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806C9E-7625-1FB5-D238-CA92C54C3E2C}"/>
              </a:ext>
            </a:extLst>
          </p:cNvPr>
          <p:cNvSpPr txBox="1"/>
          <p:nvPr/>
        </p:nvSpPr>
        <p:spPr>
          <a:xfrm>
            <a:off x="195310" y="5286652"/>
            <a:ext cx="10795245" cy="1384995"/>
          </a:xfrm>
          <a:prstGeom prst="rect">
            <a:avLst/>
          </a:prstGeom>
          <a:noFill/>
          <a:ln w="57150"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entury Gothic" panose="020B0502020202020204" pitchFamily="34" charset="0"/>
              </a:rPr>
              <a:t>The dash has been used to add an interruption to the sentence. It makes the reader focus on how low Doctor Frankenstein is willing to stoop to achieve his goals.</a:t>
            </a:r>
          </a:p>
        </p:txBody>
      </p:sp>
    </p:spTree>
    <p:extLst>
      <p:ext uri="{BB962C8B-B14F-4D97-AF65-F5344CB8AC3E}">
        <p14:creationId xmlns:p14="http://schemas.microsoft.com/office/powerpoint/2010/main" val="1407935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B9E39C-FF28-4B32-A4C6-FFD26037C181}"/>
              </a:ext>
            </a:extLst>
          </p:cNvPr>
          <p:cNvSpPr/>
          <p:nvPr/>
        </p:nvSpPr>
        <p:spPr>
          <a:xfrm>
            <a:off x="104775" y="88776"/>
            <a:ext cx="11959978" cy="66834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DC1022-CE0D-49D7-B06B-4C600F784B45}"/>
              </a:ext>
            </a:extLst>
          </p:cNvPr>
          <p:cNvSpPr txBox="1"/>
          <p:nvPr/>
        </p:nvSpPr>
        <p:spPr>
          <a:xfrm>
            <a:off x="10907157" y="6441441"/>
            <a:ext cx="1157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© We Teach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4C284F7A-A5F2-FF53-82BB-A59BDC86A4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708007"/>
              </p:ext>
            </p:extLst>
          </p:nvPr>
        </p:nvGraphicFramePr>
        <p:xfrm>
          <a:off x="594803" y="355681"/>
          <a:ext cx="10955045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55045">
                  <a:extLst>
                    <a:ext uri="{9D8B030D-6E8A-4147-A177-3AD203B41FA5}">
                      <a16:colId xmlns:a16="http://schemas.microsoft.com/office/drawing/2014/main" val="37091411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u="sng" dirty="0">
                          <a:latin typeface="Century Gothic" panose="020B0502020202020204" pitchFamily="34" charset="0"/>
                        </a:rPr>
                        <a:t>Using punctuation</a:t>
                      </a:r>
                    </a:p>
                    <a:p>
                      <a:pPr algn="l"/>
                      <a:r>
                        <a:rPr lang="en-GB" sz="2800" b="0" u="none" dirty="0">
                          <a:latin typeface="Century Gothic" panose="020B0502020202020204" pitchFamily="34" charset="0"/>
                        </a:rPr>
                        <a:t>Can you write a sentence using a dash to describe each of the pictures below?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226873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82BB86DE-4D69-7B7E-C304-1BD45F9FBF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130" y="2230203"/>
            <a:ext cx="2330277" cy="19065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BFAE5C9-3FD7-974F-4CB7-A0D17A6840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5998" y="2047251"/>
            <a:ext cx="2126448" cy="222270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B2F5314-EB5B-443C-1745-05A85BB3E9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28266" y="2188196"/>
            <a:ext cx="2760324" cy="2081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602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7417</TotalTime>
  <Words>463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Office Theme</vt:lpstr>
      <vt:lpstr>Learning objective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 1: Identity &amp; Culture Leer es un placer By the end of the lesson I will be able to: Talk about my reading preferences Use a wide range of connectives</dc:title>
  <dc:creator>Kirsty Peacock</dc:creator>
  <cp:lastModifiedBy>Jennifer Martindale</cp:lastModifiedBy>
  <cp:revision>201</cp:revision>
  <cp:lastPrinted>2019-06-24T13:04:13Z</cp:lastPrinted>
  <dcterms:created xsi:type="dcterms:W3CDTF">2018-04-30T12:53:34Z</dcterms:created>
  <dcterms:modified xsi:type="dcterms:W3CDTF">2023-08-01T15:28:02Z</dcterms:modified>
</cp:coreProperties>
</file>