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8288000" cy="10287000"/>
  <p:notesSz cx="6858000" cy="9144000"/>
  <p:embeddedFontLst>
    <p:embeddedFont>
      <p:font typeface="Broadway" panose="04040905080B02020502" pitchFamily="82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entury Gothic Paneuropean" panose="020B0604020202020204" charset="0"/>
      <p:regular r:id="rId36"/>
    </p:embeddedFont>
    <p:embeddedFont>
      <p:font typeface="Century Gothic Paneuropean Bold" panose="020B0604020202020204" charset="0"/>
      <p:regular r:id="rId37"/>
    </p:embeddedFont>
    <p:embeddedFont>
      <p:font typeface="Century Gothic Paneuropean Italics" panose="020B0604020202020204" charset="0"/>
      <p:regular r:id="rId38"/>
    </p:embeddedFont>
    <p:embeddedFont>
      <p:font typeface="Open Sans Bold" panose="020B0604020202020204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16.09.2023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Try to draw out connotations related to symbols dark, light, fire.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Depending on your group, you may want to re-cap some of the techniques covered.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Depending on your group, you may want to re-cap some of the techniques covered.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This can be amended to be a class marked task using a visualiser.  Alternatively, this could be a peer or self reflection task.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YouTube song links</a:t>
            </a:r>
          </a:p>
          <a:p>
            <a:r>
              <a:rPr lang="en-US"/>
              <a:t>Trigger warning: Please be aware of the needs of your group as some lyrics contain sensitive lyrics.  You may wish to be selective in what you choose to share with your pupils.</a:t>
            </a:r>
          </a:p>
          <a:p>
            <a:endParaRPr lang="en-US"/>
          </a:p>
          <a:p>
            <a:r>
              <a:rPr lang="en-US"/>
              <a:t>•	Ring of Fire – Johnny Cash https://www.youtube.com/watch?v=QfCOJLRk2D4   </a:t>
            </a:r>
          </a:p>
          <a:p>
            <a:r>
              <a:rPr lang="en-US"/>
              <a:t>•	Cover of Light My Fire – Will Young https://www.youtube.com/watch?v=BNwIqFGna2E </a:t>
            </a:r>
          </a:p>
          <a:p>
            <a:r>
              <a:rPr lang="en-US"/>
              <a:t>•	There is a Light That Never Goes Out – The Smiths https://www.youtube.com/watch?v=RFTbeQ_O8U0 </a:t>
            </a:r>
          </a:p>
          <a:p>
            <a:r>
              <a:rPr lang="en-US"/>
              <a:t>•	Life Support – Sam Smith https://www.youtube.com/watch?v=7DqjJxnWxAQ </a:t>
            </a:r>
          </a:p>
          <a:p>
            <a:r>
              <a:rPr lang="en-US"/>
              <a:t>•	Shining Light – Ash https://www.youtube.com/watch?v=0pYkHZUv1uk</a:t>
            </a:r>
          </a:p>
          <a:p>
            <a:r>
              <a:rPr lang="en-US"/>
              <a:t>•	XO - Beyonce https://www.youtube.com/watch?v=3xUfCUFPL-8 </a:t>
            </a:r>
          </a:p>
          <a:p>
            <a:r>
              <a:rPr lang="en-US"/>
              <a:t>•	Let Her Go – Passenger https://www.youtube.com/watch?v=UqaApGePWVE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Try to draw out connotations related to symbols dark, light, fire.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Any performance of the text can be used.</a:t>
            </a:r>
          </a:p>
          <a:p>
            <a:endParaRPr lang="en-US"/>
          </a:p>
          <a:p>
            <a:r>
              <a:rPr lang="en-US"/>
              <a:t>The following clip is from Franco Zeffirell 1968 version:</a:t>
            </a:r>
          </a:p>
          <a:p>
            <a:r>
              <a:rPr lang="en-US"/>
              <a:t>https://www.youtube.com/watch?v=IrpOxPctRyU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Link to RSC about the use of rhyming couplets:</a:t>
            </a:r>
          </a:p>
          <a:p>
            <a:r>
              <a:rPr lang="en-US"/>
              <a:t>https://www.rsc.org.uk/shakespeare-learning-zone/romeo-and-juliet/language/key-terms#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Link to RSC about the use of rhyming couplets:</a:t>
            </a:r>
          </a:p>
          <a:p>
            <a:r>
              <a:rPr lang="en-US"/>
              <a:t>https://www.rsc.org.uk/shakespeare-learning-zone/romeo-and-juliet/language/key-terms#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sv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97837" y="147879"/>
            <a:ext cx="4795998" cy="8951227"/>
            <a:chOff x="0" y="0"/>
            <a:chExt cx="1263144" cy="2357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63144" cy="2357525"/>
            </a:xfrm>
            <a:custGeom>
              <a:avLst/>
              <a:gdLst/>
              <a:ahLst/>
              <a:cxnLst/>
              <a:rect l="l" t="t" r="r" b="b"/>
              <a:pathLst>
                <a:path w="1263144" h="2357525">
                  <a:moveTo>
                    <a:pt x="82327" y="0"/>
                  </a:moveTo>
                  <a:lnTo>
                    <a:pt x="1180817" y="0"/>
                  </a:lnTo>
                  <a:cubicBezTo>
                    <a:pt x="1226285" y="0"/>
                    <a:pt x="1263144" y="36859"/>
                    <a:pt x="1263144" y="82327"/>
                  </a:cubicBezTo>
                  <a:lnTo>
                    <a:pt x="1263144" y="2275198"/>
                  </a:lnTo>
                  <a:cubicBezTo>
                    <a:pt x="1263144" y="2320666"/>
                    <a:pt x="1226285" y="2357525"/>
                    <a:pt x="1180817" y="2357525"/>
                  </a:cubicBezTo>
                  <a:lnTo>
                    <a:pt x="82327" y="2357525"/>
                  </a:lnTo>
                  <a:cubicBezTo>
                    <a:pt x="36859" y="2357525"/>
                    <a:pt x="0" y="2320666"/>
                    <a:pt x="0" y="2275198"/>
                  </a:cubicBezTo>
                  <a:lnTo>
                    <a:pt x="0" y="82327"/>
                  </a:lnTo>
                  <a:cubicBezTo>
                    <a:pt x="0" y="36859"/>
                    <a:pt x="36859" y="0"/>
                    <a:pt x="82327" y="0"/>
                  </a:cubicBezTo>
                  <a:close/>
                </a:path>
              </a:pathLst>
            </a:custGeom>
            <a:solidFill>
              <a:srgbClr val="F0348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4334187" cy="3857475"/>
          </a:xfrm>
          <a:custGeom>
            <a:avLst/>
            <a:gdLst/>
            <a:ahLst/>
            <a:cxnLst/>
            <a:rect l="l" t="t" r="r" b="b"/>
            <a:pathLst>
              <a:path w="4334187" h="3857475">
                <a:moveTo>
                  <a:pt x="0" y="0"/>
                </a:moveTo>
                <a:lnTo>
                  <a:pt x="4334187" y="0"/>
                </a:lnTo>
                <a:lnTo>
                  <a:pt x="4334187" y="3857475"/>
                </a:lnTo>
                <a:lnTo>
                  <a:pt x="0" y="38574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792" r="-167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83761" y="6860852"/>
            <a:ext cx="4497098" cy="3526281"/>
          </a:xfrm>
          <a:custGeom>
            <a:avLst/>
            <a:gdLst/>
            <a:ahLst/>
            <a:cxnLst/>
            <a:rect l="l" t="t" r="r" b="b"/>
            <a:pathLst>
              <a:path w="4497098" h="3526281">
                <a:moveTo>
                  <a:pt x="0" y="0"/>
                </a:moveTo>
                <a:lnTo>
                  <a:pt x="4497098" y="0"/>
                </a:lnTo>
                <a:lnTo>
                  <a:pt x="4497098" y="3526281"/>
                </a:lnTo>
                <a:lnTo>
                  <a:pt x="0" y="3526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454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3857475"/>
            <a:ext cx="4396077" cy="3194620"/>
          </a:xfrm>
          <a:custGeom>
            <a:avLst/>
            <a:gdLst/>
            <a:ahLst/>
            <a:cxnLst/>
            <a:rect l="l" t="t" r="r" b="b"/>
            <a:pathLst>
              <a:path w="4396077" h="3194620">
                <a:moveTo>
                  <a:pt x="0" y="0"/>
                </a:moveTo>
                <a:lnTo>
                  <a:pt x="4396077" y="0"/>
                </a:lnTo>
                <a:lnTo>
                  <a:pt x="4396077" y="3194620"/>
                </a:lnTo>
                <a:lnTo>
                  <a:pt x="0" y="31946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749" t="-13010" r="-474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334187" y="0"/>
            <a:ext cx="4334187" cy="3857475"/>
          </a:xfrm>
          <a:custGeom>
            <a:avLst/>
            <a:gdLst/>
            <a:ahLst/>
            <a:cxnLst/>
            <a:rect l="l" t="t" r="r" b="b"/>
            <a:pathLst>
              <a:path w="4334187" h="3857475">
                <a:moveTo>
                  <a:pt x="0" y="0"/>
                </a:moveTo>
                <a:lnTo>
                  <a:pt x="4334187" y="0"/>
                </a:lnTo>
                <a:lnTo>
                  <a:pt x="4334187" y="3857475"/>
                </a:lnTo>
                <a:lnTo>
                  <a:pt x="0" y="38574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6792" r="-167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810875" y="6906188"/>
            <a:ext cx="3480945" cy="3480945"/>
          </a:xfrm>
          <a:custGeom>
            <a:avLst/>
            <a:gdLst/>
            <a:ahLst/>
            <a:cxnLst/>
            <a:rect l="l" t="t" r="r" b="b"/>
            <a:pathLst>
              <a:path w="3480945" h="3480945">
                <a:moveTo>
                  <a:pt x="0" y="0"/>
                </a:moveTo>
                <a:lnTo>
                  <a:pt x="3480945" y="0"/>
                </a:lnTo>
                <a:lnTo>
                  <a:pt x="3480945" y="3480945"/>
                </a:lnTo>
                <a:lnTo>
                  <a:pt x="0" y="34809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668374" y="3828900"/>
            <a:ext cx="4334187" cy="3264815"/>
          </a:xfrm>
          <a:custGeom>
            <a:avLst/>
            <a:gdLst/>
            <a:ahLst/>
            <a:cxnLst/>
            <a:rect l="l" t="t" r="r" b="b"/>
            <a:pathLst>
              <a:path w="4334187" h="3264815">
                <a:moveTo>
                  <a:pt x="0" y="0"/>
                </a:moveTo>
                <a:lnTo>
                  <a:pt x="4334188" y="0"/>
                </a:lnTo>
                <a:lnTo>
                  <a:pt x="4334188" y="3264814"/>
                </a:lnTo>
                <a:lnTo>
                  <a:pt x="0" y="32648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7216" t="-11952" r="-26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313337" y="3857475"/>
            <a:ext cx="4355037" cy="3194620"/>
          </a:xfrm>
          <a:custGeom>
            <a:avLst/>
            <a:gdLst/>
            <a:ahLst/>
            <a:cxnLst/>
            <a:rect l="l" t="t" r="r" b="b"/>
            <a:pathLst>
              <a:path w="4355037" h="3194620">
                <a:moveTo>
                  <a:pt x="0" y="0"/>
                </a:moveTo>
                <a:lnTo>
                  <a:pt x="4355037" y="0"/>
                </a:lnTo>
                <a:lnTo>
                  <a:pt x="4355037" y="3194620"/>
                </a:lnTo>
                <a:lnTo>
                  <a:pt x="0" y="31946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0033" t="-13010" r="-143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668374" y="7093714"/>
            <a:ext cx="4334187" cy="3193286"/>
          </a:xfrm>
          <a:custGeom>
            <a:avLst/>
            <a:gdLst/>
            <a:ahLst/>
            <a:cxnLst/>
            <a:rect l="l" t="t" r="r" b="b"/>
            <a:pathLst>
              <a:path w="4334187" h="3193286">
                <a:moveTo>
                  <a:pt x="0" y="0"/>
                </a:moveTo>
                <a:lnTo>
                  <a:pt x="4334188" y="0"/>
                </a:lnTo>
                <a:lnTo>
                  <a:pt x="4334188" y="3193286"/>
                </a:lnTo>
                <a:lnTo>
                  <a:pt x="0" y="319328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8170" t="-8215" b="-40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8668374" y="0"/>
            <a:ext cx="4334187" cy="3828900"/>
          </a:xfrm>
          <a:custGeom>
            <a:avLst/>
            <a:gdLst/>
            <a:ahLst/>
            <a:cxnLst/>
            <a:rect l="l" t="t" r="r" b="b"/>
            <a:pathLst>
              <a:path w="4334187" h="3828900">
                <a:moveTo>
                  <a:pt x="0" y="0"/>
                </a:moveTo>
                <a:lnTo>
                  <a:pt x="4334188" y="0"/>
                </a:lnTo>
                <a:lnTo>
                  <a:pt x="4334188" y="3828900"/>
                </a:lnTo>
                <a:lnTo>
                  <a:pt x="0" y="38289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6297" r="-162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5827336" y="9509749"/>
            <a:ext cx="1553700" cy="3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10">
                <a:solidFill>
                  <a:srgbClr val="141E2B"/>
                </a:solidFill>
                <a:latin typeface="Open Sans Bold"/>
              </a:rPr>
              <a:t>© We Teach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478812" y="546792"/>
            <a:ext cx="4308683" cy="8075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4"/>
              </a:lnSpc>
            </a:pPr>
            <a:r>
              <a:rPr lang="en-US" sz="4436" spc="-173">
                <a:solidFill>
                  <a:srgbClr val="141E2B"/>
                </a:solidFill>
                <a:latin typeface="Broadway"/>
              </a:rPr>
              <a:t>Entrance task</a:t>
            </a:r>
          </a:p>
          <a:p>
            <a:pPr algn="ctr">
              <a:lnSpc>
                <a:spcPts val="5324"/>
              </a:lnSpc>
            </a:pPr>
            <a:endParaRPr lang="en-US" sz="4436" spc="-173">
              <a:solidFill>
                <a:srgbClr val="141E2B"/>
              </a:solidFill>
              <a:latin typeface="Broadway"/>
            </a:endParaRPr>
          </a:p>
          <a:p>
            <a:pPr algn="ctr">
              <a:lnSpc>
                <a:spcPts val="5324"/>
              </a:lnSpc>
            </a:pPr>
            <a:r>
              <a:rPr lang="en-US" sz="4436" spc="-173">
                <a:solidFill>
                  <a:srgbClr val="141E2B"/>
                </a:solidFill>
                <a:latin typeface="Century Gothic Paneuropean"/>
              </a:rPr>
              <a:t>Look at the images. </a:t>
            </a:r>
          </a:p>
          <a:p>
            <a:pPr algn="ctr">
              <a:lnSpc>
                <a:spcPts val="5324"/>
              </a:lnSpc>
            </a:pPr>
            <a:endParaRPr lang="en-US" sz="4436" spc="-173">
              <a:solidFill>
                <a:srgbClr val="141E2B"/>
              </a:solidFill>
              <a:latin typeface="Century Gothic Paneuropean"/>
            </a:endParaRPr>
          </a:p>
          <a:p>
            <a:pPr algn="ctr">
              <a:lnSpc>
                <a:spcPts val="5324"/>
              </a:lnSpc>
            </a:pPr>
            <a:r>
              <a:rPr lang="en-US" sz="4436" spc="-173">
                <a:solidFill>
                  <a:srgbClr val="141E2B"/>
                </a:solidFill>
                <a:latin typeface="Century Gothic Paneuropean"/>
              </a:rPr>
              <a:t>What can you see?</a:t>
            </a:r>
          </a:p>
          <a:p>
            <a:pPr algn="ctr">
              <a:lnSpc>
                <a:spcPts val="5324"/>
              </a:lnSpc>
            </a:pPr>
            <a:endParaRPr lang="en-US" sz="4436" spc="-173">
              <a:solidFill>
                <a:srgbClr val="141E2B"/>
              </a:solidFill>
              <a:latin typeface="Century Gothic Paneuropean"/>
            </a:endParaRPr>
          </a:p>
          <a:p>
            <a:pPr algn="ctr">
              <a:lnSpc>
                <a:spcPts val="5324"/>
              </a:lnSpc>
            </a:pPr>
            <a:r>
              <a:rPr lang="en-US" sz="4436" spc="-173">
                <a:solidFill>
                  <a:srgbClr val="141E2B"/>
                </a:solidFill>
                <a:latin typeface="Century Gothic Paneuropean"/>
              </a:rPr>
              <a:t>What do the images make you think of?</a:t>
            </a:r>
          </a:p>
          <a:p>
            <a:pPr algn="ctr">
              <a:lnSpc>
                <a:spcPts val="5324"/>
              </a:lnSpc>
              <a:spcBef>
                <a:spcPct val="0"/>
              </a:spcBef>
            </a:pPr>
            <a:endParaRPr lang="en-US" sz="4436" spc="-173">
              <a:solidFill>
                <a:srgbClr val="141E2B"/>
              </a:solidFill>
              <a:latin typeface="Century Gothic Paneurope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5871" y="147879"/>
            <a:ext cx="5927964" cy="8951227"/>
            <a:chOff x="0" y="0"/>
            <a:chExt cx="1561275" cy="2357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61275" cy="2357525"/>
            </a:xfrm>
            <a:custGeom>
              <a:avLst/>
              <a:gdLst/>
              <a:ahLst/>
              <a:cxnLst/>
              <a:rect l="l" t="t" r="r" b="b"/>
              <a:pathLst>
                <a:path w="1561275" h="2357525">
                  <a:moveTo>
                    <a:pt x="66606" y="0"/>
                  </a:moveTo>
                  <a:lnTo>
                    <a:pt x="1494669" y="0"/>
                  </a:lnTo>
                  <a:cubicBezTo>
                    <a:pt x="1531454" y="0"/>
                    <a:pt x="1561275" y="29821"/>
                    <a:pt x="1561275" y="66606"/>
                  </a:cubicBezTo>
                  <a:lnTo>
                    <a:pt x="1561275" y="2290919"/>
                  </a:lnTo>
                  <a:cubicBezTo>
                    <a:pt x="1561275" y="2327704"/>
                    <a:pt x="1531454" y="2357525"/>
                    <a:pt x="1494669" y="2357525"/>
                  </a:cubicBezTo>
                  <a:lnTo>
                    <a:pt x="66606" y="2357525"/>
                  </a:lnTo>
                  <a:cubicBezTo>
                    <a:pt x="29821" y="2357525"/>
                    <a:pt x="0" y="2327704"/>
                    <a:pt x="0" y="2290919"/>
                  </a:cubicBezTo>
                  <a:lnTo>
                    <a:pt x="0" y="66606"/>
                  </a:lnTo>
                  <a:cubicBezTo>
                    <a:pt x="0" y="29821"/>
                    <a:pt x="29821" y="0"/>
                    <a:pt x="66606" y="0"/>
                  </a:cubicBezTo>
                  <a:close/>
                </a:path>
              </a:pathLst>
            </a:custGeom>
            <a:solidFill>
              <a:srgbClr val="F0348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60802" y="5440954"/>
            <a:ext cx="6330920" cy="4644022"/>
          </a:xfrm>
          <a:custGeom>
            <a:avLst/>
            <a:gdLst/>
            <a:ahLst/>
            <a:cxnLst/>
            <a:rect l="l" t="t" r="r" b="b"/>
            <a:pathLst>
              <a:path w="6330920" h="4644022">
                <a:moveTo>
                  <a:pt x="0" y="0"/>
                </a:moveTo>
                <a:lnTo>
                  <a:pt x="6330920" y="0"/>
                </a:lnTo>
                <a:lnTo>
                  <a:pt x="6330920" y="4644022"/>
                </a:lnTo>
                <a:lnTo>
                  <a:pt x="0" y="4644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033" t="-13010" r="-143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599420" y="391109"/>
            <a:ext cx="6362257" cy="4752391"/>
          </a:xfrm>
          <a:custGeom>
            <a:avLst/>
            <a:gdLst/>
            <a:ahLst/>
            <a:cxnLst/>
            <a:rect l="l" t="t" r="r" b="b"/>
            <a:pathLst>
              <a:path w="6362257" h="4752391">
                <a:moveTo>
                  <a:pt x="0" y="0"/>
                </a:moveTo>
                <a:lnTo>
                  <a:pt x="6362257" y="0"/>
                </a:lnTo>
                <a:lnTo>
                  <a:pt x="6362257" y="4752391"/>
                </a:lnTo>
                <a:lnTo>
                  <a:pt x="0" y="47523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028" t="-12367" b="-38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5827336" y="9509749"/>
            <a:ext cx="1553700" cy="3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10">
                <a:solidFill>
                  <a:srgbClr val="141E2B"/>
                </a:solidFill>
                <a:latin typeface="Open Sans Bold"/>
              </a:rPr>
              <a:t>© We Teach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899876" y="1291926"/>
            <a:ext cx="4359424" cy="590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84"/>
              </a:lnSpc>
            </a:pPr>
            <a:r>
              <a:rPr lang="en-US" sz="4736" spc="-184">
                <a:solidFill>
                  <a:srgbClr val="141E2B"/>
                </a:solidFill>
                <a:latin typeface="Broadway"/>
              </a:rPr>
              <a:t>Connotations</a:t>
            </a:r>
          </a:p>
          <a:p>
            <a:pPr algn="ctr">
              <a:lnSpc>
                <a:spcPts val="5684"/>
              </a:lnSpc>
            </a:pPr>
            <a:endParaRPr lang="en-US" sz="4736" spc="-184">
              <a:solidFill>
                <a:srgbClr val="141E2B"/>
              </a:solidFill>
              <a:latin typeface="Broadway"/>
            </a:endParaRPr>
          </a:p>
          <a:p>
            <a:pPr algn="ctr">
              <a:lnSpc>
                <a:spcPts val="5924"/>
              </a:lnSpc>
            </a:pPr>
            <a:r>
              <a:rPr lang="en-US" sz="4936" spc="-192">
                <a:solidFill>
                  <a:srgbClr val="141E2B"/>
                </a:solidFill>
                <a:latin typeface="Century Gothic Paneuropean"/>
              </a:rPr>
              <a:t>From the entrance track, what are the connotations of the images?</a:t>
            </a:r>
          </a:p>
          <a:p>
            <a:pPr algn="ctr">
              <a:lnSpc>
                <a:spcPts val="5324"/>
              </a:lnSpc>
              <a:spcBef>
                <a:spcPct val="0"/>
              </a:spcBef>
            </a:pPr>
            <a:endParaRPr lang="en-US" sz="4936" spc="-192">
              <a:solidFill>
                <a:srgbClr val="141E2B"/>
              </a:solidFill>
              <a:latin typeface="Century Gothic Paneurope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765665"/>
            <a:ext cx="16361485" cy="1854293"/>
            <a:chOff x="0" y="0"/>
            <a:chExt cx="4309198" cy="4883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09197" cy="488373"/>
            </a:xfrm>
            <a:custGeom>
              <a:avLst/>
              <a:gdLst/>
              <a:ahLst/>
              <a:cxnLst/>
              <a:rect l="l" t="t" r="r" b="b"/>
              <a:pathLst>
                <a:path w="4309197" h="488373">
                  <a:moveTo>
                    <a:pt x="24132" y="0"/>
                  </a:moveTo>
                  <a:lnTo>
                    <a:pt x="4285065" y="0"/>
                  </a:lnTo>
                  <a:cubicBezTo>
                    <a:pt x="4291466" y="0"/>
                    <a:pt x="4297604" y="2542"/>
                    <a:pt x="4302129" y="7068"/>
                  </a:cubicBezTo>
                  <a:cubicBezTo>
                    <a:pt x="4306655" y="11594"/>
                    <a:pt x="4309197" y="17732"/>
                    <a:pt x="4309197" y="24132"/>
                  </a:cubicBezTo>
                  <a:lnTo>
                    <a:pt x="4309197" y="464241"/>
                  </a:lnTo>
                  <a:cubicBezTo>
                    <a:pt x="4309197" y="470642"/>
                    <a:pt x="4306655" y="476780"/>
                    <a:pt x="4302129" y="481305"/>
                  </a:cubicBezTo>
                  <a:cubicBezTo>
                    <a:pt x="4297604" y="485831"/>
                    <a:pt x="4291466" y="488373"/>
                    <a:pt x="4285065" y="488373"/>
                  </a:cubicBezTo>
                  <a:lnTo>
                    <a:pt x="24132" y="488373"/>
                  </a:lnTo>
                  <a:cubicBezTo>
                    <a:pt x="17732" y="488373"/>
                    <a:pt x="11594" y="485831"/>
                    <a:pt x="7068" y="481305"/>
                  </a:cubicBezTo>
                  <a:cubicBezTo>
                    <a:pt x="2542" y="476780"/>
                    <a:pt x="0" y="470642"/>
                    <a:pt x="0" y="464241"/>
                  </a:cubicBezTo>
                  <a:lnTo>
                    <a:pt x="0" y="24132"/>
                  </a:lnTo>
                  <a:cubicBezTo>
                    <a:pt x="0" y="17732"/>
                    <a:pt x="2542" y="11594"/>
                    <a:pt x="7068" y="7068"/>
                  </a:cubicBezTo>
                  <a:cubicBezTo>
                    <a:pt x="11594" y="2542"/>
                    <a:pt x="17732" y="0"/>
                    <a:pt x="24132" y="0"/>
                  </a:cubicBezTo>
                  <a:close/>
                </a:path>
              </a:pathLst>
            </a:custGeom>
            <a:solidFill>
              <a:srgbClr val="F5755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062895" y="2937860"/>
            <a:ext cx="3196405" cy="3355806"/>
          </a:xfrm>
          <a:custGeom>
            <a:avLst/>
            <a:gdLst/>
            <a:ahLst/>
            <a:cxnLst/>
            <a:rect l="l" t="t" r="r" b="b"/>
            <a:pathLst>
              <a:path w="3196405" h="3355806">
                <a:moveTo>
                  <a:pt x="0" y="0"/>
                </a:moveTo>
                <a:lnTo>
                  <a:pt x="3196405" y="0"/>
                </a:lnTo>
                <a:lnTo>
                  <a:pt x="3196405" y="3355806"/>
                </a:lnTo>
                <a:lnTo>
                  <a:pt x="0" y="33558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37849" y="6598466"/>
            <a:ext cx="16352336" cy="3438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en-US" sz="4500" spc="-175">
                <a:solidFill>
                  <a:srgbClr val="141E2B"/>
                </a:solidFill>
                <a:latin typeface="Century Gothic Paneuropean"/>
              </a:rPr>
              <a:t>Watch the following clip and consider the following questions:</a:t>
            </a:r>
          </a:p>
          <a:p>
            <a:pPr marL="971550" lvl="1" indent="-485775">
              <a:lnSpc>
                <a:spcPts val="5400"/>
              </a:lnSpc>
              <a:buFont typeface="Arial"/>
              <a:buChar char="•"/>
            </a:pPr>
            <a:r>
              <a:rPr lang="en-US" sz="4500" spc="-175">
                <a:solidFill>
                  <a:srgbClr val="141E2B"/>
                </a:solidFill>
                <a:latin typeface="Century Gothic Paneuropean"/>
              </a:rPr>
              <a:t>What are Romeo's feelings towards Rosaline in this scene? </a:t>
            </a:r>
          </a:p>
          <a:p>
            <a:pPr marL="971550" lvl="1" indent="-485775">
              <a:lnSpc>
                <a:spcPts val="5400"/>
              </a:lnSpc>
              <a:buFont typeface="Arial"/>
              <a:buChar char="•"/>
            </a:pPr>
            <a:r>
              <a:rPr lang="en-US" sz="4500" spc="-175">
                <a:solidFill>
                  <a:srgbClr val="141E2B"/>
                </a:solidFill>
                <a:latin typeface="Century Gothic Paneuropean"/>
              </a:rPr>
              <a:t>What are Romeo's feelings towards Juliet in this scene? </a:t>
            </a:r>
          </a:p>
          <a:p>
            <a:pPr marL="971550" lvl="1" indent="-485775">
              <a:lnSpc>
                <a:spcPts val="5400"/>
              </a:lnSpc>
              <a:buFont typeface="Arial"/>
              <a:buChar char="•"/>
            </a:pPr>
            <a:r>
              <a:rPr lang="en-US" sz="4500" spc="-175">
                <a:solidFill>
                  <a:srgbClr val="141E2B"/>
                </a:solidFill>
                <a:latin typeface="Century Gothic Paneuropean"/>
              </a:rPr>
              <a:t>How does Shakespeare present Romeo's attitude to love?</a:t>
            </a:r>
          </a:p>
          <a:p>
            <a:pPr algn="ctr">
              <a:lnSpc>
                <a:spcPts val="5400"/>
              </a:lnSpc>
              <a:spcBef>
                <a:spcPct val="0"/>
              </a:spcBef>
            </a:pPr>
            <a:endParaRPr lang="en-US" sz="4500" spc="-175">
              <a:solidFill>
                <a:srgbClr val="141E2B"/>
              </a:solidFill>
              <a:latin typeface="Century Gothic Paneuropean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5827336" y="9509749"/>
            <a:ext cx="1553700" cy="3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10">
                <a:solidFill>
                  <a:srgbClr val="141E2B"/>
                </a:solidFill>
                <a:latin typeface="Open Sans Bold"/>
              </a:rPr>
              <a:t>© We Teach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5748" y="1121334"/>
            <a:ext cx="14216504" cy="1028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  <a:spcBef>
                <a:spcPct val="0"/>
              </a:spcBef>
            </a:pPr>
            <a:r>
              <a:rPr lang="en-US" sz="6000" spc="36">
                <a:solidFill>
                  <a:srgbClr val="141E2B"/>
                </a:solidFill>
                <a:latin typeface="Broadway"/>
              </a:rPr>
              <a:t>Act 1, scene 5: The Capulet ball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06964" y="3234814"/>
            <a:ext cx="12260577" cy="2752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  <a:spcBef>
                <a:spcPct val="0"/>
              </a:spcBef>
            </a:pPr>
            <a:r>
              <a:rPr lang="en-US" sz="4500" spc="27">
                <a:solidFill>
                  <a:srgbClr val="141E2B"/>
                </a:solidFill>
                <a:latin typeface="Century Gothic Paneuropean"/>
              </a:rPr>
              <a:t>In today's extract, we are going to examine the language Shakespeare uses to show Romeo's feelings towards Juliet when he first sees her.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765665"/>
            <a:ext cx="16361485" cy="1854293"/>
            <a:chOff x="0" y="0"/>
            <a:chExt cx="4309198" cy="4883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09197" cy="488373"/>
            </a:xfrm>
            <a:custGeom>
              <a:avLst/>
              <a:gdLst/>
              <a:ahLst/>
              <a:cxnLst/>
              <a:rect l="l" t="t" r="r" b="b"/>
              <a:pathLst>
                <a:path w="4309197" h="488373">
                  <a:moveTo>
                    <a:pt x="24132" y="0"/>
                  </a:moveTo>
                  <a:lnTo>
                    <a:pt x="4285065" y="0"/>
                  </a:lnTo>
                  <a:cubicBezTo>
                    <a:pt x="4291466" y="0"/>
                    <a:pt x="4297604" y="2542"/>
                    <a:pt x="4302129" y="7068"/>
                  </a:cubicBezTo>
                  <a:cubicBezTo>
                    <a:pt x="4306655" y="11594"/>
                    <a:pt x="4309197" y="17732"/>
                    <a:pt x="4309197" y="24132"/>
                  </a:cubicBezTo>
                  <a:lnTo>
                    <a:pt x="4309197" y="464241"/>
                  </a:lnTo>
                  <a:cubicBezTo>
                    <a:pt x="4309197" y="470642"/>
                    <a:pt x="4306655" y="476780"/>
                    <a:pt x="4302129" y="481305"/>
                  </a:cubicBezTo>
                  <a:cubicBezTo>
                    <a:pt x="4297604" y="485831"/>
                    <a:pt x="4291466" y="488373"/>
                    <a:pt x="4285065" y="488373"/>
                  </a:cubicBezTo>
                  <a:lnTo>
                    <a:pt x="24132" y="488373"/>
                  </a:lnTo>
                  <a:cubicBezTo>
                    <a:pt x="17732" y="488373"/>
                    <a:pt x="11594" y="485831"/>
                    <a:pt x="7068" y="481305"/>
                  </a:cubicBezTo>
                  <a:cubicBezTo>
                    <a:pt x="2542" y="476780"/>
                    <a:pt x="0" y="470642"/>
                    <a:pt x="0" y="464241"/>
                  </a:cubicBezTo>
                  <a:lnTo>
                    <a:pt x="0" y="24132"/>
                  </a:lnTo>
                  <a:cubicBezTo>
                    <a:pt x="0" y="17732"/>
                    <a:pt x="2542" y="11594"/>
                    <a:pt x="7068" y="7068"/>
                  </a:cubicBezTo>
                  <a:cubicBezTo>
                    <a:pt x="11594" y="2542"/>
                    <a:pt x="17732" y="0"/>
                    <a:pt x="24132" y="0"/>
                  </a:cubicBezTo>
                  <a:close/>
                </a:path>
              </a:pathLst>
            </a:custGeom>
            <a:solidFill>
              <a:srgbClr val="F5755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899501" y="6159415"/>
            <a:ext cx="3490683" cy="3664759"/>
          </a:xfrm>
          <a:custGeom>
            <a:avLst/>
            <a:gdLst/>
            <a:ahLst/>
            <a:cxnLst/>
            <a:rect l="l" t="t" r="r" b="b"/>
            <a:pathLst>
              <a:path w="3490683" h="3664759">
                <a:moveTo>
                  <a:pt x="0" y="0"/>
                </a:moveTo>
                <a:lnTo>
                  <a:pt x="3490684" y="0"/>
                </a:lnTo>
                <a:lnTo>
                  <a:pt x="3490684" y="3664759"/>
                </a:lnTo>
                <a:lnTo>
                  <a:pt x="0" y="36647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5827336" y="9509749"/>
            <a:ext cx="1553700" cy="3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10">
                <a:solidFill>
                  <a:srgbClr val="141E2B"/>
                </a:solidFill>
                <a:latin typeface="Open Sans Bold"/>
              </a:rPr>
              <a:t>© We Teach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035748" y="1121334"/>
            <a:ext cx="14216504" cy="1028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  <a:spcBef>
                <a:spcPct val="0"/>
              </a:spcBef>
            </a:pPr>
            <a:r>
              <a:rPr lang="en-US" sz="6000" spc="36">
                <a:solidFill>
                  <a:srgbClr val="141E2B"/>
                </a:solidFill>
                <a:latin typeface="Broadway"/>
              </a:rPr>
              <a:t>Act 1, scene 5: The Capulet ball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899501" y="2835937"/>
            <a:ext cx="3759629" cy="3571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000" spc="24">
                <a:solidFill>
                  <a:srgbClr val="141E2B"/>
                </a:solidFill>
                <a:latin typeface="Century Gothic Paneuropean Bold"/>
              </a:rPr>
              <a:t>Task:</a:t>
            </a:r>
            <a:r>
              <a:rPr lang="en-US" sz="4000" spc="24">
                <a:solidFill>
                  <a:srgbClr val="141E2B"/>
                </a:solidFill>
                <a:latin typeface="Century Gothic Paneuropean"/>
              </a:rPr>
              <a:t> Can you spot any of the images from the entrance task?</a:t>
            </a:r>
          </a:p>
          <a:p>
            <a:pPr algn="ctr">
              <a:lnSpc>
                <a:spcPts val="4080"/>
              </a:lnSpc>
              <a:spcBef>
                <a:spcPct val="0"/>
              </a:spcBef>
            </a:pPr>
            <a:endParaRPr lang="en-US" sz="4000" spc="24">
              <a:solidFill>
                <a:srgbClr val="141E2B"/>
              </a:solidFill>
              <a:latin typeface="Century Gothic Paneuropean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85497" y="3080735"/>
            <a:ext cx="13014005" cy="6714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800"/>
              </a:lnSpc>
              <a:spcBef>
                <a:spcPct val="0"/>
              </a:spcBef>
            </a:pPr>
            <a:r>
              <a:rPr lang="en-US" sz="4000" u="none" spc="24">
                <a:solidFill>
                  <a:srgbClr val="141E2B"/>
                </a:solidFill>
                <a:latin typeface="Century Gothic Paneuropean"/>
              </a:rPr>
              <a:t>O, she doth teach the torches to burn bright!</a:t>
            </a:r>
          </a:p>
          <a:p>
            <a:pPr marL="0" lvl="0" indent="0">
              <a:lnSpc>
                <a:spcPts val="4800"/>
              </a:lnSpc>
              <a:spcBef>
                <a:spcPct val="0"/>
              </a:spcBef>
            </a:pPr>
            <a:r>
              <a:rPr lang="en-US" sz="4000" u="none" spc="24">
                <a:solidFill>
                  <a:srgbClr val="141E2B"/>
                </a:solidFill>
                <a:latin typeface="Century Gothic Paneuropean"/>
              </a:rPr>
              <a:t>It seems she hangs upon the cheek of night</a:t>
            </a:r>
          </a:p>
          <a:p>
            <a:pPr marL="0" lvl="0" indent="0">
              <a:lnSpc>
                <a:spcPts val="4800"/>
              </a:lnSpc>
              <a:spcBef>
                <a:spcPct val="0"/>
              </a:spcBef>
            </a:pPr>
            <a:r>
              <a:rPr lang="en-US" sz="4000" u="none" spc="24">
                <a:solidFill>
                  <a:srgbClr val="141E2B"/>
                </a:solidFill>
                <a:latin typeface="Century Gothic Paneuropean"/>
              </a:rPr>
              <a:t>As a rich jewel in an Ethiop’s ear—</a:t>
            </a:r>
          </a:p>
          <a:p>
            <a:pPr marL="0" lvl="0" indent="0">
              <a:lnSpc>
                <a:spcPts val="4800"/>
              </a:lnSpc>
              <a:spcBef>
                <a:spcPct val="0"/>
              </a:spcBef>
            </a:pPr>
            <a:r>
              <a:rPr lang="en-US" sz="4000" u="none" spc="24">
                <a:solidFill>
                  <a:srgbClr val="141E2B"/>
                </a:solidFill>
                <a:latin typeface="Century Gothic Paneuropean"/>
              </a:rPr>
              <a:t>Beauty too rich for use, for Earth too dear.</a:t>
            </a:r>
          </a:p>
          <a:p>
            <a:pPr marL="0" lvl="0" indent="0">
              <a:lnSpc>
                <a:spcPts val="4800"/>
              </a:lnSpc>
              <a:spcBef>
                <a:spcPct val="0"/>
              </a:spcBef>
            </a:pPr>
            <a:r>
              <a:rPr lang="en-US" sz="4000" u="none" spc="24">
                <a:solidFill>
                  <a:srgbClr val="141E2B"/>
                </a:solidFill>
                <a:latin typeface="Century Gothic Paneuropean"/>
              </a:rPr>
              <a:t>So shows a snowy dove trooping with crows</a:t>
            </a:r>
          </a:p>
          <a:p>
            <a:pPr marL="0" lvl="0" indent="0">
              <a:lnSpc>
                <a:spcPts val="4800"/>
              </a:lnSpc>
              <a:spcBef>
                <a:spcPct val="0"/>
              </a:spcBef>
            </a:pPr>
            <a:r>
              <a:rPr lang="en-US" sz="4000" u="none" spc="24">
                <a:solidFill>
                  <a:srgbClr val="141E2B"/>
                </a:solidFill>
                <a:latin typeface="Century Gothic Paneuropean"/>
              </a:rPr>
              <a:t>As yonder lady o’er her fellows shows.</a:t>
            </a:r>
          </a:p>
          <a:p>
            <a:pPr marL="0" lvl="0" indent="0">
              <a:lnSpc>
                <a:spcPts val="4800"/>
              </a:lnSpc>
              <a:spcBef>
                <a:spcPct val="0"/>
              </a:spcBef>
            </a:pPr>
            <a:r>
              <a:rPr lang="en-US" sz="4000" u="none" spc="24">
                <a:solidFill>
                  <a:srgbClr val="141E2B"/>
                </a:solidFill>
                <a:latin typeface="Century Gothic Paneuropean"/>
              </a:rPr>
              <a:t>The measure done, I’ll watch her place of stand</a:t>
            </a:r>
          </a:p>
          <a:p>
            <a:pPr marL="0" lvl="0" indent="0">
              <a:lnSpc>
                <a:spcPts val="4800"/>
              </a:lnSpc>
              <a:spcBef>
                <a:spcPct val="0"/>
              </a:spcBef>
            </a:pPr>
            <a:r>
              <a:rPr lang="en-US" sz="4000" u="none" spc="24">
                <a:solidFill>
                  <a:srgbClr val="141E2B"/>
                </a:solidFill>
                <a:latin typeface="Century Gothic Paneuropean"/>
              </a:rPr>
              <a:t>And, touching hers, make blessèd my rude hand.</a:t>
            </a:r>
          </a:p>
          <a:p>
            <a:pPr marL="0" lvl="0" indent="0">
              <a:lnSpc>
                <a:spcPts val="4800"/>
              </a:lnSpc>
              <a:spcBef>
                <a:spcPct val="0"/>
              </a:spcBef>
            </a:pPr>
            <a:r>
              <a:rPr lang="en-US" sz="4000" u="none" spc="24">
                <a:solidFill>
                  <a:srgbClr val="141E2B"/>
                </a:solidFill>
                <a:latin typeface="Century Gothic Paneuropean"/>
              </a:rPr>
              <a:t>Did my heart love till now? Forswear it, sight,</a:t>
            </a:r>
          </a:p>
          <a:p>
            <a:pPr marL="0" lvl="0" indent="0">
              <a:lnSpc>
                <a:spcPts val="4800"/>
              </a:lnSpc>
              <a:spcBef>
                <a:spcPct val="0"/>
              </a:spcBef>
            </a:pPr>
            <a:r>
              <a:rPr lang="en-US" sz="4000" u="none" spc="24">
                <a:solidFill>
                  <a:srgbClr val="141E2B"/>
                </a:solidFill>
                <a:latin typeface="Century Gothic Paneuropean"/>
              </a:rPr>
              <a:t>For I ne’er saw true beauty till this night.</a:t>
            </a:r>
          </a:p>
          <a:p>
            <a:pPr marL="0" lvl="0" indent="0">
              <a:lnSpc>
                <a:spcPts val="4800"/>
              </a:lnSpc>
              <a:spcBef>
                <a:spcPct val="0"/>
              </a:spcBef>
            </a:pPr>
            <a:endParaRPr lang="en-US" sz="4000" u="none" spc="24">
              <a:solidFill>
                <a:srgbClr val="141E2B"/>
              </a:solidFill>
              <a:latin typeface="Century Gothic Paneurope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765665"/>
            <a:ext cx="16361485" cy="1854293"/>
            <a:chOff x="0" y="0"/>
            <a:chExt cx="4309198" cy="4883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09197" cy="488373"/>
            </a:xfrm>
            <a:custGeom>
              <a:avLst/>
              <a:gdLst/>
              <a:ahLst/>
              <a:cxnLst/>
              <a:rect l="l" t="t" r="r" b="b"/>
              <a:pathLst>
                <a:path w="4309197" h="488373">
                  <a:moveTo>
                    <a:pt x="24132" y="0"/>
                  </a:moveTo>
                  <a:lnTo>
                    <a:pt x="4285065" y="0"/>
                  </a:lnTo>
                  <a:cubicBezTo>
                    <a:pt x="4291466" y="0"/>
                    <a:pt x="4297604" y="2542"/>
                    <a:pt x="4302129" y="7068"/>
                  </a:cubicBezTo>
                  <a:cubicBezTo>
                    <a:pt x="4306655" y="11594"/>
                    <a:pt x="4309197" y="17732"/>
                    <a:pt x="4309197" y="24132"/>
                  </a:cubicBezTo>
                  <a:lnTo>
                    <a:pt x="4309197" y="464241"/>
                  </a:lnTo>
                  <a:cubicBezTo>
                    <a:pt x="4309197" y="470642"/>
                    <a:pt x="4306655" y="476780"/>
                    <a:pt x="4302129" y="481305"/>
                  </a:cubicBezTo>
                  <a:cubicBezTo>
                    <a:pt x="4297604" y="485831"/>
                    <a:pt x="4291466" y="488373"/>
                    <a:pt x="4285065" y="488373"/>
                  </a:cubicBezTo>
                  <a:lnTo>
                    <a:pt x="24132" y="488373"/>
                  </a:lnTo>
                  <a:cubicBezTo>
                    <a:pt x="17732" y="488373"/>
                    <a:pt x="11594" y="485831"/>
                    <a:pt x="7068" y="481305"/>
                  </a:cubicBezTo>
                  <a:cubicBezTo>
                    <a:pt x="2542" y="476780"/>
                    <a:pt x="0" y="470642"/>
                    <a:pt x="0" y="464241"/>
                  </a:cubicBezTo>
                  <a:lnTo>
                    <a:pt x="0" y="24132"/>
                  </a:lnTo>
                  <a:cubicBezTo>
                    <a:pt x="0" y="17732"/>
                    <a:pt x="2542" y="11594"/>
                    <a:pt x="7068" y="7068"/>
                  </a:cubicBezTo>
                  <a:cubicBezTo>
                    <a:pt x="11594" y="2542"/>
                    <a:pt x="17732" y="0"/>
                    <a:pt x="24132" y="0"/>
                  </a:cubicBezTo>
                  <a:close/>
                </a:path>
              </a:pathLst>
            </a:custGeom>
            <a:solidFill>
              <a:srgbClr val="62CAC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456501" y="4128439"/>
            <a:ext cx="1505883" cy="674091"/>
            <a:chOff x="0" y="0"/>
            <a:chExt cx="396611" cy="1775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6611" cy="177538"/>
            </a:xfrm>
            <a:custGeom>
              <a:avLst/>
              <a:gdLst/>
              <a:ahLst/>
              <a:cxnLst/>
              <a:rect l="l" t="t" r="r" b="b"/>
              <a:pathLst>
                <a:path w="396611" h="177538">
                  <a:moveTo>
                    <a:pt x="88769" y="0"/>
                  </a:moveTo>
                  <a:lnTo>
                    <a:pt x="307842" y="0"/>
                  </a:lnTo>
                  <a:cubicBezTo>
                    <a:pt x="331385" y="0"/>
                    <a:pt x="353964" y="9352"/>
                    <a:pt x="370611" y="26000"/>
                  </a:cubicBezTo>
                  <a:cubicBezTo>
                    <a:pt x="387259" y="42647"/>
                    <a:pt x="396611" y="65226"/>
                    <a:pt x="396611" y="88769"/>
                  </a:cubicBezTo>
                  <a:lnTo>
                    <a:pt x="396611" y="88769"/>
                  </a:lnTo>
                  <a:cubicBezTo>
                    <a:pt x="396611" y="112312"/>
                    <a:pt x="387259" y="134891"/>
                    <a:pt x="370611" y="151539"/>
                  </a:cubicBezTo>
                  <a:cubicBezTo>
                    <a:pt x="353964" y="168186"/>
                    <a:pt x="331385" y="177538"/>
                    <a:pt x="307842" y="177538"/>
                  </a:cubicBezTo>
                  <a:lnTo>
                    <a:pt x="88769" y="177538"/>
                  </a:lnTo>
                  <a:cubicBezTo>
                    <a:pt x="65226" y="177538"/>
                    <a:pt x="42647" y="168186"/>
                    <a:pt x="26000" y="151539"/>
                  </a:cubicBezTo>
                  <a:cubicBezTo>
                    <a:pt x="9352" y="134891"/>
                    <a:pt x="0" y="112312"/>
                    <a:pt x="0" y="88769"/>
                  </a:cubicBezTo>
                  <a:lnTo>
                    <a:pt x="0" y="88769"/>
                  </a:lnTo>
                  <a:cubicBezTo>
                    <a:pt x="0" y="65226"/>
                    <a:pt x="9352" y="42647"/>
                    <a:pt x="26000" y="26000"/>
                  </a:cubicBezTo>
                  <a:cubicBezTo>
                    <a:pt x="42647" y="9352"/>
                    <a:pt x="65226" y="0"/>
                    <a:pt x="88769" y="0"/>
                  </a:cubicBezTo>
                  <a:close/>
                </a:path>
              </a:pathLst>
            </a:custGeom>
            <a:solidFill>
              <a:srgbClr val="62CAC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580792" y="3564534"/>
            <a:ext cx="1505883" cy="674091"/>
            <a:chOff x="0" y="0"/>
            <a:chExt cx="396611" cy="17753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6611" cy="177538"/>
            </a:xfrm>
            <a:custGeom>
              <a:avLst/>
              <a:gdLst/>
              <a:ahLst/>
              <a:cxnLst/>
              <a:rect l="l" t="t" r="r" b="b"/>
              <a:pathLst>
                <a:path w="396611" h="177538">
                  <a:moveTo>
                    <a:pt x="88769" y="0"/>
                  </a:moveTo>
                  <a:lnTo>
                    <a:pt x="307842" y="0"/>
                  </a:lnTo>
                  <a:cubicBezTo>
                    <a:pt x="331385" y="0"/>
                    <a:pt x="353964" y="9352"/>
                    <a:pt x="370611" y="26000"/>
                  </a:cubicBezTo>
                  <a:cubicBezTo>
                    <a:pt x="387259" y="42647"/>
                    <a:pt x="396611" y="65226"/>
                    <a:pt x="396611" y="88769"/>
                  </a:cubicBezTo>
                  <a:lnTo>
                    <a:pt x="396611" y="88769"/>
                  </a:lnTo>
                  <a:cubicBezTo>
                    <a:pt x="396611" y="112312"/>
                    <a:pt x="387259" y="134891"/>
                    <a:pt x="370611" y="151539"/>
                  </a:cubicBezTo>
                  <a:cubicBezTo>
                    <a:pt x="353964" y="168186"/>
                    <a:pt x="331385" y="177538"/>
                    <a:pt x="307842" y="177538"/>
                  </a:cubicBezTo>
                  <a:lnTo>
                    <a:pt x="88769" y="177538"/>
                  </a:lnTo>
                  <a:cubicBezTo>
                    <a:pt x="65226" y="177538"/>
                    <a:pt x="42647" y="168186"/>
                    <a:pt x="26000" y="151539"/>
                  </a:cubicBezTo>
                  <a:cubicBezTo>
                    <a:pt x="9352" y="134891"/>
                    <a:pt x="0" y="112312"/>
                    <a:pt x="0" y="88769"/>
                  </a:cubicBezTo>
                  <a:lnTo>
                    <a:pt x="0" y="88769"/>
                  </a:lnTo>
                  <a:cubicBezTo>
                    <a:pt x="0" y="65226"/>
                    <a:pt x="9352" y="42647"/>
                    <a:pt x="26000" y="26000"/>
                  </a:cubicBezTo>
                  <a:cubicBezTo>
                    <a:pt x="42647" y="9352"/>
                    <a:pt x="65226" y="0"/>
                    <a:pt x="88769" y="0"/>
                  </a:cubicBezTo>
                  <a:close/>
                </a:path>
              </a:pathLst>
            </a:custGeom>
            <a:solidFill>
              <a:srgbClr val="62CAC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486993" y="4469409"/>
            <a:ext cx="1505883" cy="674091"/>
            <a:chOff x="0" y="0"/>
            <a:chExt cx="396611" cy="17753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96611" cy="177538"/>
            </a:xfrm>
            <a:custGeom>
              <a:avLst/>
              <a:gdLst/>
              <a:ahLst/>
              <a:cxnLst/>
              <a:rect l="l" t="t" r="r" b="b"/>
              <a:pathLst>
                <a:path w="396611" h="177538">
                  <a:moveTo>
                    <a:pt x="88769" y="0"/>
                  </a:moveTo>
                  <a:lnTo>
                    <a:pt x="307842" y="0"/>
                  </a:lnTo>
                  <a:cubicBezTo>
                    <a:pt x="331385" y="0"/>
                    <a:pt x="353964" y="9352"/>
                    <a:pt x="370611" y="26000"/>
                  </a:cubicBezTo>
                  <a:cubicBezTo>
                    <a:pt x="387259" y="42647"/>
                    <a:pt x="396611" y="65226"/>
                    <a:pt x="396611" y="88769"/>
                  </a:cubicBezTo>
                  <a:lnTo>
                    <a:pt x="396611" y="88769"/>
                  </a:lnTo>
                  <a:cubicBezTo>
                    <a:pt x="396611" y="112312"/>
                    <a:pt x="387259" y="134891"/>
                    <a:pt x="370611" y="151539"/>
                  </a:cubicBezTo>
                  <a:cubicBezTo>
                    <a:pt x="353964" y="168186"/>
                    <a:pt x="331385" y="177538"/>
                    <a:pt x="307842" y="177538"/>
                  </a:cubicBezTo>
                  <a:lnTo>
                    <a:pt x="88769" y="177538"/>
                  </a:lnTo>
                  <a:cubicBezTo>
                    <a:pt x="65226" y="177538"/>
                    <a:pt x="42647" y="168186"/>
                    <a:pt x="26000" y="151539"/>
                  </a:cubicBezTo>
                  <a:cubicBezTo>
                    <a:pt x="9352" y="134891"/>
                    <a:pt x="0" y="112312"/>
                    <a:pt x="0" y="88769"/>
                  </a:cubicBezTo>
                  <a:lnTo>
                    <a:pt x="0" y="88769"/>
                  </a:lnTo>
                  <a:cubicBezTo>
                    <a:pt x="0" y="65226"/>
                    <a:pt x="9352" y="42647"/>
                    <a:pt x="26000" y="26000"/>
                  </a:cubicBezTo>
                  <a:cubicBezTo>
                    <a:pt x="42647" y="9352"/>
                    <a:pt x="65226" y="0"/>
                    <a:pt x="88769" y="0"/>
                  </a:cubicBezTo>
                  <a:close/>
                </a:path>
              </a:pathLst>
            </a:custGeom>
            <a:solidFill>
              <a:srgbClr val="62CAC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074909" y="6111126"/>
            <a:ext cx="1505883" cy="674091"/>
            <a:chOff x="0" y="0"/>
            <a:chExt cx="396611" cy="1775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96611" cy="177538"/>
            </a:xfrm>
            <a:custGeom>
              <a:avLst/>
              <a:gdLst/>
              <a:ahLst/>
              <a:cxnLst/>
              <a:rect l="l" t="t" r="r" b="b"/>
              <a:pathLst>
                <a:path w="396611" h="177538">
                  <a:moveTo>
                    <a:pt x="88769" y="0"/>
                  </a:moveTo>
                  <a:lnTo>
                    <a:pt x="307842" y="0"/>
                  </a:lnTo>
                  <a:cubicBezTo>
                    <a:pt x="331385" y="0"/>
                    <a:pt x="353964" y="9352"/>
                    <a:pt x="370611" y="26000"/>
                  </a:cubicBezTo>
                  <a:cubicBezTo>
                    <a:pt x="387259" y="42647"/>
                    <a:pt x="396611" y="65226"/>
                    <a:pt x="396611" y="88769"/>
                  </a:cubicBezTo>
                  <a:lnTo>
                    <a:pt x="396611" y="88769"/>
                  </a:lnTo>
                  <a:cubicBezTo>
                    <a:pt x="396611" y="112312"/>
                    <a:pt x="387259" y="134891"/>
                    <a:pt x="370611" y="151539"/>
                  </a:cubicBezTo>
                  <a:cubicBezTo>
                    <a:pt x="353964" y="168186"/>
                    <a:pt x="331385" y="177538"/>
                    <a:pt x="307842" y="177538"/>
                  </a:cubicBezTo>
                  <a:lnTo>
                    <a:pt x="88769" y="177538"/>
                  </a:lnTo>
                  <a:cubicBezTo>
                    <a:pt x="65226" y="177538"/>
                    <a:pt x="42647" y="168186"/>
                    <a:pt x="26000" y="151539"/>
                  </a:cubicBezTo>
                  <a:cubicBezTo>
                    <a:pt x="9352" y="134891"/>
                    <a:pt x="0" y="112312"/>
                    <a:pt x="0" y="88769"/>
                  </a:cubicBezTo>
                  <a:lnTo>
                    <a:pt x="0" y="88769"/>
                  </a:lnTo>
                  <a:cubicBezTo>
                    <a:pt x="0" y="65226"/>
                    <a:pt x="9352" y="42647"/>
                    <a:pt x="26000" y="26000"/>
                  </a:cubicBezTo>
                  <a:cubicBezTo>
                    <a:pt x="42647" y="9352"/>
                    <a:pt x="65226" y="0"/>
                    <a:pt x="88769" y="0"/>
                  </a:cubicBezTo>
                  <a:close/>
                </a:path>
              </a:pathLst>
            </a:custGeom>
            <a:solidFill>
              <a:srgbClr val="62CAC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456501" y="5702682"/>
            <a:ext cx="1505883" cy="674091"/>
            <a:chOff x="0" y="0"/>
            <a:chExt cx="396611" cy="17753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96611" cy="177538"/>
            </a:xfrm>
            <a:custGeom>
              <a:avLst/>
              <a:gdLst/>
              <a:ahLst/>
              <a:cxnLst/>
              <a:rect l="l" t="t" r="r" b="b"/>
              <a:pathLst>
                <a:path w="396611" h="177538">
                  <a:moveTo>
                    <a:pt x="88769" y="0"/>
                  </a:moveTo>
                  <a:lnTo>
                    <a:pt x="307842" y="0"/>
                  </a:lnTo>
                  <a:cubicBezTo>
                    <a:pt x="331385" y="0"/>
                    <a:pt x="353964" y="9352"/>
                    <a:pt x="370611" y="26000"/>
                  </a:cubicBezTo>
                  <a:cubicBezTo>
                    <a:pt x="387259" y="42647"/>
                    <a:pt x="396611" y="65226"/>
                    <a:pt x="396611" y="88769"/>
                  </a:cubicBezTo>
                  <a:lnTo>
                    <a:pt x="396611" y="88769"/>
                  </a:lnTo>
                  <a:cubicBezTo>
                    <a:pt x="396611" y="112312"/>
                    <a:pt x="387259" y="134891"/>
                    <a:pt x="370611" y="151539"/>
                  </a:cubicBezTo>
                  <a:cubicBezTo>
                    <a:pt x="353964" y="168186"/>
                    <a:pt x="331385" y="177538"/>
                    <a:pt x="307842" y="177538"/>
                  </a:cubicBezTo>
                  <a:lnTo>
                    <a:pt x="88769" y="177538"/>
                  </a:lnTo>
                  <a:cubicBezTo>
                    <a:pt x="65226" y="177538"/>
                    <a:pt x="42647" y="168186"/>
                    <a:pt x="26000" y="151539"/>
                  </a:cubicBezTo>
                  <a:cubicBezTo>
                    <a:pt x="9352" y="134891"/>
                    <a:pt x="0" y="112312"/>
                    <a:pt x="0" y="88769"/>
                  </a:cubicBezTo>
                  <a:lnTo>
                    <a:pt x="0" y="88769"/>
                  </a:lnTo>
                  <a:cubicBezTo>
                    <a:pt x="0" y="65226"/>
                    <a:pt x="9352" y="42647"/>
                    <a:pt x="26000" y="26000"/>
                  </a:cubicBezTo>
                  <a:cubicBezTo>
                    <a:pt x="42647" y="9352"/>
                    <a:pt x="65226" y="0"/>
                    <a:pt x="88769" y="0"/>
                  </a:cubicBezTo>
                  <a:close/>
                </a:path>
              </a:pathLst>
            </a:custGeom>
            <a:solidFill>
              <a:srgbClr val="62CAC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992877" y="5143500"/>
            <a:ext cx="1505883" cy="674091"/>
            <a:chOff x="0" y="0"/>
            <a:chExt cx="396611" cy="17753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96611" cy="177538"/>
            </a:xfrm>
            <a:custGeom>
              <a:avLst/>
              <a:gdLst/>
              <a:ahLst/>
              <a:cxnLst/>
              <a:rect l="l" t="t" r="r" b="b"/>
              <a:pathLst>
                <a:path w="396611" h="177538">
                  <a:moveTo>
                    <a:pt x="88769" y="0"/>
                  </a:moveTo>
                  <a:lnTo>
                    <a:pt x="307842" y="0"/>
                  </a:lnTo>
                  <a:cubicBezTo>
                    <a:pt x="331385" y="0"/>
                    <a:pt x="353964" y="9352"/>
                    <a:pt x="370611" y="26000"/>
                  </a:cubicBezTo>
                  <a:cubicBezTo>
                    <a:pt x="387259" y="42647"/>
                    <a:pt x="396611" y="65226"/>
                    <a:pt x="396611" y="88769"/>
                  </a:cubicBezTo>
                  <a:lnTo>
                    <a:pt x="396611" y="88769"/>
                  </a:lnTo>
                  <a:cubicBezTo>
                    <a:pt x="396611" y="112312"/>
                    <a:pt x="387259" y="134891"/>
                    <a:pt x="370611" y="151539"/>
                  </a:cubicBezTo>
                  <a:cubicBezTo>
                    <a:pt x="353964" y="168186"/>
                    <a:pt x="331385" y="177538"/>
                    <a:pt x="307842" y="177538"/>
                  </a:cubicBezTo>
                  <a:lnTo>
                    <a:pt x="88769" y="177538"/>
                  </a:lnTo>
                  <a:cubicBezTo>
                    <a:pt x="65226" y="177538"/>
                    <a:pt x="42647" y="168186"/>
                    <a:pt x="26000" y="151539"/>
                  </a:cubicBezTo>
                  <a:cubicBezTo>
                    <a:pt x="9352" y="134891"/>
                    <a:pt x="0" y="112312"/>
                    <a:pt x="0" y="88769"/>
                  </a:cubicBezTo>
                  <a:lnTo>
                    <a:pt x="0" y="88769"/>
                  </a:lnTo>
                  <a:cubicBezTo>
                    <a:pt x="0" y="65226"/>
                    <a:pt x="9352" y="42647"/>
                    <a:pt x="26000" y="26000"/>
                  </a:cubicBezTo>
                  <a:cubicBezTo>
                    <a:pt x="42647" y="9352"/>
                    <a:pt x="65226" y="0"/>
                    <a:pt x="88769" y="0"/>
                  </a:cubicBezTo>
                  <a:close/>
                </a:path>
              </a:pathLst>
            </a:custGeom>
            <a:solidFill>
              <a:srgbClr val="62CAC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209442" y="6602833"/>
            <a:ext cx="1505883" cy="674091"/>
            <a:chOff x="0" y="0"/>
            <a:chExt cx="396611" cy="17753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96611" cy="177538"/>
            </a:xfrm>
            <a:custGeom>
              <a:avLst/>
              <a:gdLst/>
              <a:ahLst/>
              <a:cxnLst/>
              <a:rect l="l" t="t" r="r" b="b"/>
              <a:pathLst>
                <a:path w="396611" h="177538">
                  <a:moveTo>
                    <a:pt x="88769" y="0"/>
                  </a:moveTo>
                  <a:lnTo>
                    <a:pt x="307842" y="0"/>
                  </a:lnTo>
                  <a:cubicBezTo>
                    <a:pt x="331385" y="0"/>
                    <a:pt x="353964" y="9352"/>
                    <a:pt x="370611" y="26000"/>
                  </a:cubicBezTo>
                  <a:cubicBezTo>
                    <a:pt x="387259" y="42647"/>
                    <a:pt x="396611" y="65226"/>
                    <a:pt x="396611" y="88769"/>
                  </a:cubicBezTo>
                  <a:lnTo>
                    <a:pt x="396611" y="88769"/>
                  </a:lnTo>
                  <a:cubicBezTo>
                    <a:pt x="396611" y="112312"/>
                    <a:pt x="387259" y="134891"/>
                    <a:pt x="370611" y="151539"/>
                  </a:cubicBezTo>
                  <a:cubicBezTo>
                    <a:pt x="353964" y="168186"/>
                    <a:pt x="331385" y="177538"/>
                    <a:pt x="307842" y="177538"/>
                  </a:cubicBezTo>
                  <a:lnTo>
                    <a:pt x="88769" y="177538"/>
                  </a:lnTo>
                  <a:cubicBezTo>
                    <a:pt x="65226" y="177538"/>
                    <a:pt x="42647" y="168186"/>
                    <a:pt x="26000" y="151539"/>
                  </a:cubicBezTo>
                  <a:cubicBezTo>
                    <a:pt x="9352" y="134891"/>
                    <a:pt x="0" y="112312"/>
                    <a:pt x="0" y="88769"/>
                  </a:cubicBezTo>
                  <a:lnTo>
                    <a:pt x="0" y="88769"/>
                  </a:lnTo>
                  <a:cubicBezTo>
                    <a:pt x="0" y="65226"/>
                    <a:pt x="9352" y="42647"/>
                    <a:pt x="26000" y="26000"/>
                  </a:cubicBezTo>
                  <a:cubicBezTo>
                    <a:pt x="42647" y="9352"/>
                    <a:pt x="65226" y="0"/>
                    <a:pt x="88769" y="0"/>
                  </a:cubicBezTo>
                  <a:close/>
                </a:path>
              </a:pathLst>
            </a:custGeom>
            <a:solidFill>
              <a:srgbClr val="62CAC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456501" y="7573072"/>
            <a:ext cx="1505883" cy="674091"/>
            <a:chOff x="0" y="0"/>
            <a:chExt cx="396611" cy="17753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96611" cy="177538"/>
            </a:xfrm>
            <a:custGeom>
              <a:avLst/>
              <a:gdLst/>
              <a:ahLst/>
              <a:cxnLst/>
              <a:rect l="l" t="t" r="r" b="b"/>
              <a:pathLst>
                <a:path w="396611" h="177538">
                  <a:moveTo>
                    <a:pt x="88769" y="0"/>
                  </a:moveTo>
                  <a:lnTo>
                    <a:pt x="307842" y="0"/>
                  </a:lnTo>
                  <a:cubicBezTo>
                    <a:pt x="331385" y="0"/>
                    <a:pt x="353964" y="9352"/>
                    <a:pt x="370611" y="26000"/>
                  </a:cubicBezTo>
                  <a:cubicBezTo>
                    <a:pt x="387259" y="42647"/>
                    <a:pt x="396611" y="65226"/>
                    <a:pt x="396611" y="88769"/>
                  </a:cubicBezTo>
                  <a:lnTo>
                    <a:pt x="396611" y="88769"/>
                  </a:lnTo>
                  <a:cubicBezTo>
                    <a:pt x="396611" y="112312"/>
                    <a:pt x="387259" y="134891"/>
                    <a:pt x="370611" y="151539"/>
                  </a:cubicBezTo>
                  <a:cubicBezTo>
                    <a:pt x="353964" y="168186"/>
                    <a:pt x="331385" y="177538"/>
                    <a:pt x="307842" y="177538"/>
                  </a:cubicBezTo>
                  <a:lnTo>
                    <a:pt x="88769" y="177538"/>
                  </a:lnTo>
                  <a:cubicBezTo>
                    <a:pt x="65226" y="177538"/>
                    <a:pt x="42647" y="168186"/>
                    <a:pt x="26000" y="151539"/>
                  </a:cubicBezTo>
                  <a:cubicBezTo>
                    <a:pt x="9352" y="134891"/>
                    <a:pt x="0" y="112312"/>
                    <a:pt x="0" y="88769"/>
                  </a:cubicBezTo>
                  <a:lnTo>
                    <a:pt x="0" y="88769"/>
                  </a:lnTo>
                  <a:cubicBezTo>
                    <a:pt x="0" y="65226"/>
                    <a:pt x="9352" y="42647"/>
                    <a:pt x="26000" y="26000"/>
                  </a:cubicBezTo>
                  <a:cubicBezTo>
                    <a:pt x="42647" y="9352"/>
                    <a:pt x="65226" y="0"/>
                    <a:pt x="88769" y="0"/>
                  </a:cubicBezTo>
                  <a:close/>
                </a:path>
              </a:pathLst>
            </a:custGeom>
            <a:solidFill>
              <a:srgbClr val="62CAC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9498760" y="7276924"/>
            <a:ext cx="1505883" cy="674091"/>
            <a:chOff x="0" y="0"/>
            <a:chExt cx="396611" cy="177538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96611" cy="177538"/>
            </a:xfrm>
            <a:custGeom>
              <a:avLst/>
              <a:gdLst/>
              <a:ahLst/>
              <a:cxnLst/>
              <a:rect l="l" t="t" r="r" b="b"/>
              <a:pathLst>
                <a:path w="396611" h="177538">
                  <a:moveTo>
                    <a:pt x="88769" y="0"/>
                  </a:moveTo>
                  <a:lnTo>
                    <a:pt x="307842" y="0"/>
                  </a:lnTo>
                  <a:cubicBezTo>
                    <a:pt x="331385" y="0"/>
                    <a:pt x="353964" y="9352"/>
                    <a:pt x="370611" y="26000"/>
                  </a:cubicBezTo>
                  <a:cubicBezTo>
                    <a:pt x="387259" y="42647"/>
                    <a:pt x="396611" y="65226"/>
                    <a:pt x="396611" y="88769"/>
                  </a:cubicBezTo>
                  <a:lnTo>
                    <a:pt x="396611" y="88769"/>
                  </a:lnTo>
                  <a:cubicBezTo>
                    <a:pt x="396611" y="112312"/>
                    <a:pt x="387259" y="134891"/>
                    <a:pt x="370611" y="151539"/>
                  </a:cubicBezTo>
                  <a:cubicBezTo>
                    <a:pt x="353964" y="168186"/>
                    <a:pt x="331385" y="177538"/>
                    <a:pt x="307842" y="177538"/>
                  </a:cubicBezTo>
                  <a:lnTo>
                    <a:pt x="88769" y="177538"/>
                  </a:lnTo>
                  <a:cubicBezTo>
                    <a:pt x="65226" y="177538"/>
                    <a:pt x="42647" y="168186"/>
                    <a:pt x="26000" y="151539"/>
                  </a:cubicBezTo>
                  <a:cubicBezTo>
                    <a:pt x="9352" y="134891"/>
                    <a:pt x="0" y="112312"/>
                    <a:pt x="0" y="88769"/>
                  </a:cubicBezTo>
                  <a:lnTo>
                    <a:pt x="0" y="88769"/>
                  </a:lnTo>
                  <a:cubicBezTo>
                    <a:pt x="0" y="65226"/>
                    <a:pt x="9352" y="42647"/>
                    <a:pt x="26000" y="26000"/>
                  </a:cubicBezTo>
                  <a:cubicBezTo>
                    <a:pt x="42647" y="9352"/>
                    <a:pt x="65226" y="0"/>
                    <a:pt x="88769" y="0"/>
                  </a:cubicBezTo>
                  <a:close/>
                </a:path>
              </a:pathLst>
            </a:custGeom>
            <a:solidFill>
              <a:srgbClr val="62CAC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7442781" y="8247163"/>
            <a:ext cx="1505883" cy="674091"/>
            <a:chOff x="0" y="0"/>
            <a:chExt cx="396611" cy="177538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96611" cy="177538"/>
            </a:xfrm>
            <a:custGeom>
              <a:avLst/>
              <a:gdLst/>
              <a:ahLst/>
              <a:cxnLst/>
              <a:rect l="l" t="t" r="r" b="b"/>
              <a:pathLst>
                <a:path w="396611" h="177538">
                  <a:moveTo>
                    <a:pt x="88769" y="0"/>
                  </a:moveTo>
                  <a:lnTo>
                    <a:pt x="307842" y="0"/>
                  </a:lnTo>
                  <a:cubicBezTo>
                    <a:pt x="331385" y="0"/>
                    <a:pt x="353964" y="9352"/>
                    <a:pt x="370611" y="26000"/>
                  </a:cubicBezTo>
                  <a:cubicBezTo>
                    <a:pt x="387259" y="42647"/>
                    <a:pt x="396611" y="65226"/>
                    <a:pt x="396611" y="88769"/>
                  </a:cubicBezTo>
                  <a:lnTo>
                    <a:pt x="396611" y="88769"/>
                  </a:lnTo>
                  <a:cubicBezTo>
                    <a:pt x="396611" y="112312"/>
                    <a:pt x="387259" y="134891"/>
                    <a:pt x="370611" y="151539"/>
                  </a:cubicBezTo>
                  <a:cubicBezTo>
                    <a:pt x="353964" y="168186"/>
                    <a:pt x="331385" y="177538"/>
                    <a:pt x="307842" y="177538"/>
                  </a:cubicBezTo>
                  <a:lnTo>
                    <a:pt x="88769" y="177538"/>
                  </a:lnTo>
                  <a:cubicBezTo>
                    <a:pt x="65226" y="177538"/>
                    <a:pt x="42647" y="168186"/>
                    <a:pt x="26000" y="151539"/>
                  </a:cubicBezTo>
                  <a:cubicBezTo>
                    <a:pt x="9352" y="134891"/>
                    <a:pt x="0" y="112312"/>
                    <a:pt x="0" y="88769"/>
                  </a:cubicBezTo>
                  <a:lnTo>
                    <a:pt x="0" y="88769"/>
                  </a:lnTo>
                  <a:cubicBezTo>
                    <a:pt x="0" y="65226"/>
                    <a:pt x="9352" y="42647"/>
                    <a:pt x="26000" y="26000"/>
                  </a:cubicBezTo>
                  <a:cubicBezTo>
                    <a:pt x="42647" y="9352"/>
                    <a:pt x="65226" y="0"/>
                    <a:pt x="88769" y="0"/>
                  </a:cubicBezTo>
                  <a:close/>
                </a:path>
              </a:pathLst>
            </a:custGeom>
            <a:solidFill>
              <a:srgbClr val="62CAC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507096" y="3629135"/>
            <a:ext cx="10497547" cy="5647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080"/>
              </a:lnSpc>
              <a:spcBef>
                <a:spcPct val="0"/>
              </a:spcBef>
            </a:pPr>
            <a:r>
              <a:rPr lang="en-US" sz="3400" u="none" spc="20">
                <a:solidFill>
                  <a:srgbClr val="141E2B"/>
                </a:solidFill>
                <a:latin typeface="Century Gothic Paneuropean"/>
              </a:rPr>
              <a:t>O, she doth teach the torches to burn bright!</a:t>
            </a:r>
          </a:p>
          <a:p>
            <a:pPr marL="0" lvl="0" indent="0">
              <a:lnSpc>
                <a:spcPts val="4080"/>
              </a:lnSpc>
              <a:spcBef>
                <a:spcPct val="0"/>
              </a:spcBef>
            </a:pPr>
            <a:r>
              <a:rPr lang="en-US" sz="3400" u="none" spc="20">
                <a:solidFill>
                  <a:srgbClr val="141E2B"/>
                </a:solidFill>
                <a:latin typeface="Century Gothic Paneuropean"/>
              </a:rPr>
              <a:t>It seems she hangs upon the cheek of night</a:t>
            </a:r>
          </a:p>
          <a:p>
            <a:pPr marL="0" lvl="0" indent="0">
              <a:lnSpc>
                <a:spcPts val="4080"/>
              </a:lnSpc>
              <a:spcBef>
                <a:spcPct val="0"/>
              </a:spcBef>
            </a:pPr>
            <a:r>
              <a:rPr lang="en-US" sz="3400" u="none" spc="20">
                <a:solidFill>
                  <a:srgbClr val="141E2B"/>
                </a:solidFill>
                <a:latin typeface="Century Gothic Paneuropean"/>
              </a:rPr>
              <a:t>As a rich jewel in an Ethiop’s ear—</a:t>
            </a:r>
          </a:p>
          <a:p>
            <a:pPr marL="0" lvl="0" indent="0">
              <a:lnSpc>
                <a:spcPts val="4080"/>
              </a:lnSpc>
              <a:spcBef>
                <a:spcPct val="0"/>
              </a:spcBef>
            </a:pPr>
            <a:r>
              <a:rPr lang="en-US" sz="3400" u="none" spc="20">
                <a:solidFill>
                  <a:srgbClr val="141E2B"/>
                </a:solidFill>
                <a:latin typeface="Century Gothic Paneuropean"/>
              </a:rPr>
              <a:t>Beauty too rich for use, for Earth too dear.</a:t>
            </a:r>
          </a:p>
          <a:p>
            <a:pPr marL="0" lvl="0" indent="0">
              <a:lnSpc>
                <a:spcPts val="4080"/>
              </a:lnSpc>
              <a:spcBef>
                <a:spcPct val="0"/>
              </a:spcBef>
            </a:pPr>
            <a:r>
              <a:rPr lang="en-US" sz="3400" u="none" spc="20">
                <a:solidFill>
                  <a:srgbClr val="141E2B"/>
                </a:solidFill>
                <a:latin typeface="Century Gothic Paneuropean"/>
              </a:rPr>
              <a:t>So shows a snowy dove trooping with crows</a:t>
            </a:r>
          </a:p>
          <a:p>
            <a:pPr marL="0" lvl="0" indent="0">
              <a:lnSpc>
                <a:spcPts val="4080"/>
              </a:lnSpc>
              <a:spcBef>
                <a:spcPct val="0"/>
              </a:spcBef>
            </a:pPr>
            <a:r>
              <a:rPr lang="en-US" sz="3400" u="none" spc="20">
                <a:solidFill>
                  <a:srgbClr val="141E2B"/>
                </a:solidFill>
                <a:latin typeface="Century Gothic Paneuropean"/>
              </a:rPr>
              <a:t>As yonder lady o’er her fellows shows.</a:t>
            </a:r>
          </a:p>
          <a:p>
            <a:pPr marL="0" lvl="0" indent="0">
              <a:lnSpc>
                <a:spcPts val="4080"/>
              </a:lnSpc>
              <a:spcBef>
                <a:spcPct val="0"/>
              </a:spcBef>
            </a:pPr>
            <a:r>
              <a:rPr lang="en-US" sz="3400" u="none" spc="20">
                <a:solidFill>
                  <a:srgbClr val="141E2B"/>
                </a:solidFill>
                <a:latin typeface="Century Gothic Paneuropean"/>
              </a:rPr>
              <a:t>The measure done, I’ll watch her place of stand</a:t>
            </a:r>
          </a:p>
          <a:p>
            <a:pPr marL="0" lvl="0" indent="0">
              <a:lnSpc>
                <a:spcPts val="4080"/>
              </a:lnSpc>
              <a:spcBef>
                <a:spcPct val="0"/>
              </a:spcBef>
            </a:pPr>
            <a:r>
              <a:rPr lang="en-US" sz="3400" u="none" spc="20">
                <a:solidFill>
                  <a:srgbClr val="141E2B"/>
                </a:solidFill>
                <a:latin typeface="Century Gothic Paneuropean"/>
              </a:rPr>
              <a:t>And, touching hers, make blessèd my rude hand.</a:t>
            </a:r>
          </a:p>
          <a:p>
            <a:pPr marL="0" lvl="0" indent="0">
              <a:lnSpc>
                <a:spcPts val="4080"/>
              </a:lnSpc>
              <a:spcBef>
                <a:spcPct val="0"/>
              </a:spcBef>
            </a:pPr>
            <a:r>
              <a:rPr lang="en-US" sz="3400" u="none" spc="20">
                <a:solidFill>
                  <a:srgbClr val="141E2B"/>
                </a:solidFill>
                <a:latin typeface="Century Gothic Paneuropean"/>
              </a:rPr>
              <a:t>Did my heart love till now? Forswear it, sight,</a:t>
            </a:r>
          </a:p>
          <a:p>
            <a:pPr marL="0" lvl="0" indent="0">
              <a:lnSpc>
                <a:spcPts val="4080"/>
              </a:lnSpc>
              <a:spcBef>
                <a:spcPct val="0"/>
              </a:spcBef>
            </a:pPr>
            <a:r>
              <a:rPr lang="en-US" sz="3400" u="none" spc="20">
                <a:solidFill>
                  <a:srgbClr val="141E2B"/>
                </a:solidFill>
                <a:latin typeface="Century Gothic Paneuropean"/>
              </a:rPr>
              <a:t>For I ne’er saw true beauty till this night.</a:t>
            </a:r>
          </a:p>
          <a:p>
            <a:pPr marL="0" lvl="0" indent="0">
              <a:lnSpc>
                <a:spcPts val="4080"/>
              </a:lnSpc>
              <a:spcBef>
                <a:spcPct val="0"/>
              </a:spcBef>
            </a:pPr>
            <a:endParaRPr lang="en-US" sz="3400" u="none" spc="20">
              <a:solidFill>
                <a:srgbClr val="141E2B"/>
              </a:solidFill>
              <a:latin typeface="Century Gothic Paneuropean"/>
            </a:endParaRPr>
          </a:p>
        </p:txBody>
      </p:sp>
      <p:grpSp>
        <p:nvGrpSpPr>
          <p:cNvPr id="36" name="Group 36"/>
          <p:cNvGrpSpPr/>
          <p:nvPr/>
        </p:nvGrpSpPr>
        <p:grpSpPr>
          <a:xfrm>
            <a:off x="11261818" y="2989695"/>
            <a:ext cx="6591178" cy="5257468"/>
            <a:chOff x="0" y="0"/>
            <a:chExt cx="1735948" cy="1384683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735948" cy="1384683"/>
            </a:xfrm>
            <a:custGeom>
              <a:avLst/>
              <a:gdLst/>
              <a:ahLst/>
              <a:cxnLst/>
              <a:rect l="l" t="t" r="r" b="b"/>
              <a:pathLst>
                <a:path w="1735948" h="1384683">
                  <a:moveTo>
                    <a:pt x="59904" y="0"/>
                  </a:moveTo>
                  <a:lnTo>
                    <a:pt x="1676044" y="0"/>
                  </a:lnTo>
                  <a:cubicBezTo>
                    <a:pt x="1709128" y="0"/>
                    <a:pt x="1735948" y="26820"/>
                    <a:pt x="1735948" y="59904"/>
                  </a:cubicBezTo>
                  <a:lnTo>
                    <a:pt x="1735948" y="1324779"/>
                  </a:lnTo>
                  <a:cubicBezTo>
                    <a:pt x="1735948" y="1340666"/>
                    <a:pt x="1729637" y="1355903"/>
                    <a:pt x="1718403" y="1367137"/>
                  </a:cubicBezTo>
                  <a:cubicBezTo>
                    <a:pt x="1707168" y="1378372"/>
                    <a:pt x="1691932" y="1384683"/>
                    <a:pt x="1676044" y="1384683"/>
                  </a:cubicBezTo>
                  <a:lnTo>
                    <a:pt x="59904" y="1384683"/>
                  </a:lnTo>
                  <a:cubicBezTo>
                    <a:pt x="44016" y="1384683"/>
                    <a:pt x="28780" y="1378372"/>
                    <a:pt x="17545" y="1367137"/>
                  </a:cubicBezTo>
                  <a:cubicBezTo>
                    <a:pt x="6311" y="1355903"/>
                    <a:pt x="0" y="1340666"/>
                    <a:pt x="0" y="1324779"/>
                  </a:cubicBezTo>
                  <a:lnTo>
                    <a:pt x="0" y="59904"/>
                  </a:lnTo>
                  <a:cubicBezTo>
                    <a:pt x="0" y="44016"/>
                    <a:pt x="6311" y="28780"/>
                    <a:pt x="17545" y="17545"/>
                  </a:cubicBezTo>
                  <a:cubicBezTo>
                    <a:pt x="28780" y="6311"/>
                    <a:pt x="44016" y="0"/>
                    <a:pt x="5990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3825">
              <a:solidFill>
                <a:srgbClr val="62CACA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15827336" y="9509749"/>
            <a:ext cx="1553700" cy="3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10">
                <a:solidFill>
                  <a:srgbClr val="141E2B"/>
                </a:solidFill>
                <a:latin typeface="Open Sans Bold"/>
              </a:rPr>
              <a:t>© We Teach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3106263" y="1121334"/>
            <a:ext cx="12075473" cy="1028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  <a:spcBef>
                <a:spcPct val="0"/>
              </a:spcBef>
            </a:pPr>
            <a:r>
              <a:rPr lang="en-US" sz="6000" spc="36">
                <a:solidFill>
                  <a:srgbClr val="141E2B"/>
                </a:solidFill>
                <a:latin typeface="Broadway"/>
              </a:rPr>
              <a:t>Annotation: Act 1, scene 5 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1557093" y="3214726"/>
            <a:ext cx="6052648" cy="4990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05"/>
              </a:lnSpc>
            </a:pPr>
            <a:r>
              <a:rPr lang="en-US" sz="4254" spc="25">
                <a:solidFill>
                  <a:srgbClr val="141E2B"/>
                </a:solidFill>
                <a:latin typeface="Century Gothic Paneuropean"/>
              </a:rPr>
              <a:t>What do you notice about the structure of Romeo's speech?</a:t>
            </a:r>
          </a:p>
          <a:p>
            <a:pPr>
              <a:lnSpc>
                <a:spcPts val="5105"/>
              </a:lnSpc>
            </a:pPr>
            <a:endParaRPr lang="en-US" sz="4254" spc="25">
              <a:solidFill>
                <a:srgbClr val="141E2B"/>
              </a:solidFill>
              <a:latin typeface="Century Gothic Paneuropean"/>
            </a:endParaRPr>
          </a:p>
          <a:p>
            <a:pPr>
              <a:lnSpc>
                <a:spcPts val="5105"/>
              </a:lnSpc>
            </a:pPr>
            <a:r>
              <a:rPr lang="en-US" sz="4254" spc="25">
                <a:solidFill>
                  <a:srgbClr val="141E2B"/>
                </a:solidFill>
                <a:latin typeface="Century Gothic Paneuropean"/>
              </a:rPr>
              <a:t>Consider the use of rhyme and syllables.</a:t>
            </a:r>
          </a:p>
          <a:p>
            <a:pPr algn="l">
              <a:lnSpc>
                <a:spcPts val="5105"/>
              </a:lnSpc>
            </a:pPr>
            <a:r>
              <a:rPr lang="en-US" sz="4254" spc="25">
                <a:solidFill>
                  <a:srgbClr val="141E2B"/>
                </a:solidFill>
                <a:latin typeface="Century Gothic Paneuropean Bold"/>
              </a:rPr>
              <a:t> </a:t>
            </a:r>
          </a:p>
          <a:p>
            <a:pPr algn="ctr">
              <a:lnSpc>
                <a:spcPts val="3665"/>
              </a:lnSpc>
              <a:spcBef>
                <a:spcPct val="0"/>
              </a:spcBef>
            </a:pPr>
            <a:endParaRPr lang="en-US" sz="4254" spc="25">
              <a:solidFill>
                <a:srgbClr val="141E2B"/>
              </a:solidFill>
              <a:latin typeface="Century Gothic Paneuropean 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765665"/>
            <a:ext cx="16361485" cy="1854293"/>
            <a:chOff x="0" y="0"/>
            <a:chExt cx="4309198" cy="4883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09197" cy="488373"/>
            </a:xfrm>
            <a:custGeom>
              <a:avLst/>
              <a:gdLst/>
              <a:ahLst/>
              <a:cxnLst/>
              <a:rect l="l" t="t" r="r" b="b"/>
              <a:pathLst>
                <a:path w="4309197" h="488373">
                  <a:moveTo>
                    <a:pt x="24132" y="0"/>
                  </a:moveTo>
                  <a:lnTo>
                    <a:pt x="4285065" y="0"/>
                  </a:lnTo>
                  <a:cubicBezTo>
                    <a:pt x="4291466" y="0"/>
                    <a:pt x="4297604" y="2542"/>
                    <a:pt x="4302129" y="7068"/>
                  </a:cubicBezTo>
                  <a:cubicBezTo>
                    <a:pt x="4306655" y="11594"/>
                    <a:pt x="4309197" y="17732"/>
                    <a:pt x="4309197" y="24132"/>
                  </a:cubicBezTo>
                  <a:lnTo>
                    <a:pt x="4309197" y="464241"/>
                  </a:lnTo>
                  <a:cubicBezTo>
                    <a:pt x="4309197" y="470642"/>
                    <a:pt x="4306655" y="476780"/>
                    <a:pt x="4302129" y="481305"/>
                  </a:cubicBezTo>
                  <a:cubicBezTo>
                    <a:pt x="4297604" y="485831"/>
                    <a:pt x="4291466" y="488373"/>
                    <a:pt x="4285065" y="488373"/>
                  </a:cubicBezTo>
                  <a:lnTo>
                    <a:pt x="24132" y="488373"/>
                  </a:lnTo>
                  <a:cubicBezTo>
                    <a:pt x="17732" y="488373"/>
                    <a:pt x="11594" y="485831"/>
                    <a:pt x="7068" y="481305"/>
                  </a:cubicBezTo>
                  <a:cubicBezTo>
                    <a:pt x="2542" y="476780"/>
                    <a:pt x="0" y="470642"/>
                    <a:pt x="0" y="464241"/>
                  </a:cubicBezTo>
                  <a:lnTo>
                    <a:pt x="0" y="24132"/>
                  </a:lnTo>
                  <a:cubicBezTo>
                    <a:pt x="0" y="17732"/>
                    <a:pt x="2542" y="11594"/>
                    <a:pt x="7068" y="7068"/>
                  </a:cubicBezTo>
                  <a:cubicBezTo>
                    <a:pt x="11594" y="2542"/>
                    <a:pt x="17732" y="0"/>
                    <a:pt x="24132" y="0"/>
                  </a:cubicBezTo>
                  <a:close/>
                </a:path>
              </a:pathLst>
            </a:custGeom>
            <a:solidFill>
              <a:srgbClr val="62CAC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456501" y="4128439"/>
            <a:ext cx="1505883" cy="674091"/>
            <a:chOff x="0" y="0"/>
            <a:chExt cx="396611" cy="1775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6611" cy="177538"/>
            </a:xfrm>
            <a:custGeom>
              <a:avLst/>
              <a:gdLst/>
              <a:ahLst/>
              <a:cxnLst/>
              <a:rect l="l" t="t" r="r" b="b"/>
              <a:pathLst>
                <a:path w="396611" h="177538">
                  <a:moveTo>
                    <a:pt x="88769" y="0"/>
                  </a:moveTo>
                  <a:lnTo>
                    <a:pt x="307842" y="0"/>
                  </a:lnTo>
                  <a:cubicBezTo>
                    <a:pt x="331385" y="0"/>
                    <a:pt x="353964" y="9352"/>
                    <a:pt x="370611" y="26000"/>
                  </a:cubicBezTo>
                  <a:cubicBezTo>
                    <a:pt x="387259" y="42647"/>
                    <a:pt x="396611" y="65226"/>
                    <a:pt x="396611" y="88769"/>
                  </a:cubicBezTo>
                  <a:lnTo>
                    <a:pt x="396611" y="88769"/>
                  </a:lnTo>
                  <a:cubicBezTo>
                    <a:pt x="396611" y="112312"/>
                    <a:pt x="387259" y="134891"/>
                    <a:pt x="370611" y="151539"/>
                  </a:cubicBezTo>
                  <a:cubicBezTo>
                    <a:pt x="353964" y="168186"/>
                    <a:pt x="331385" y="177538"/>
                    <a:pt x="307842" y="177538"/>
                  </a:cubicBezTo>
                  <a:lnTo>
                    <a:pt x="88769" y="177538"/>
                  </a:lnTo>
                  <a:cubicBezTo>
                    <a:pt x="65226" y="177538"/>
                    <a:pt x="42647" y="168186"/>
                    <a:pt x="26000" y="151539"/>
                  </a:cubicBezTo>
                  <a:cubicBezTo>
                    <a:pt x="9352" y="134891"/>
                    <a:pt x="0" y="112312"/>
                    <a:pt x="0" y="88769"/>
                  </a:cubicBezTo>
                  <a:lnTo>
                    <a:pt x="0" y="88769"/>
                  </a:lnTo>
                  <a:cubicBezTo>
                    <a:pt x="0" y="65226"/>
                    <a:pt x="9352" y="42647"/>
                    <a:pt x="26000" y="26000"/>
                  </a:cubicBezTo>
                  <a:cubicBezTo>
                    <a:pt x="42647" y="9352"/>
                    <a:pt x="65226" y="0"/>
                    <a:pt x="88769" y="0"/>
                  </a:cubicBezTo>
                  <a:close/>
                </a:path>
              </a:pathLst>
            </a:custGeom>
            <a:solidFill>
              <a:srgbClr val="62CAC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580792" y="3564534"/>
            <a:ext cx="1505883" cy="674091"/>
            <a:chOff x="0" y="0"/>
            <a:chExt cx="396611" cy="17753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6611" cy="177538"/>
            </a:xfrm>
            <a:custGeom>
              <a:avLst/>
              <a:gdLst/>
              <a:ahLst/>
              <a:cxnLst/>
              <a:rect l="l" t="t" r="r" b="b"/>
              <a:pathLst>
                <a:path w="396611" h="177538">
                  <a:moveTo>
                    <a:pt x="88769" y="0"/>
                  </a:moveTo>
                  <a:lnTo>
                    <a:pt x="307842" y="0"/>
                  </a:lnTo>
                  <a:cubicBezTo>
                    <a:pt x="331385" y="0"/>
                    <a:pt x="353964" y="9352"/>
                    <a:pt x="370611" y="26000"/>
                  </a:cubicBezTo>
                  <a:cubicBezTo>
                    <a:pt x="387259" y="42647"/>
                    <a:pt x="396611" y="65226"/>
                    <a:pt x="396611" y="88769"/>
                  </a:cubicBezTo>
                  <a:lnTo>
                    <a:pt x="396611" y="88769"/>
                  </a:lnTo>
                  <a:cubicBezTo>
                    <a:pt x="396611" y="112312"/>
                    <a:pt x="387259" y="134891"/>
                    <a:pt x="370611" y="151539"/>
                  </a:cubicBezTo>
                  <a:cubicBezTo>
                    <a:pt x="353964" y="168186"/>
                    <a:pt x="331385" y="177538"/>
                    <a:pt x="307842" y="177538"/>
                  </a:cubicBezTo>
                  <a:lnTo>
                    <a:pt x="88769" y="177538"/>
                  </a:lnTo>
                  <a:cubicBezTo>
                    <a:pt x="65226" y="177538"/>
                    <a:pt x="42647" y="168186"/>
                    <a:pt x="26000" y="151539"/>
                  </a:cubicBezTo>
                  <a:cubicBezTo>
                    <a:pt x="9352" y="134891"/>
                    <a:pt x="0" y="112312"/>
                    <a:pt x="0" y="88769"/>
                  </a:cubicBezTo>
                  <a:lnTo>
                    <a:pt x="0" y="88769"/>
                  </a:lnTo>
                  <a:cubicBezTo>
                    <a:pt x="0" y="65226"/>
                    <a:pt x="9352" y="42647"/>
                    <a:pt x="26000" y="26000"/>
                  </a:cubicBezTo>
                  <a:cubicBezTo>
                    <a:pt x="42647" y="9352"/>
                    <a:pt x="65226" y="0"/>
                    <a:pt x="88769" y="0"/>
                  </a:cubicBezTo>
                  <a:close/>
                </a:path>
              </a:pathLst>
            </a:custGeom>
            <a:solidFill>
              <a:srgbClr val="62CAC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486993" y="4469409"/>
            <a:ext cx="1505883" cy="674091"/>
            <a:chOff x="0" y="0"/>
            <a:chExt cx="396611" cy="17753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96611" cy="177538"/>
            </a:xfrm>
            <a:custGeom>
              <a:avLst/>
              <a:gdLst/>
              <a:ahLst/>
              <a:cxnLst/>
              <a:rect l="l" t="t" r="r" b="b"/>
              <a:pathLst>
                <a:path w="396611" h="177538">
                  <a:moveTo>
                    <a:pt x="88769" y="0"/>
                  </a:moveTo>
                  <a:lnTo>
                    <a:pt x="307842" y="0"/>
                  </a:lnTo>
                  <a:cubicBezTo>
                    <a:pt x="331385" y="0"/>
                    <a:pt x="353964" y="9352"/>
                    <a:pt x="370611" y="26000"/>
                  </a:cubicBezTo>
                  <a:cubicBezTo>
                    <a:pt x="387259" y="42647"/>
                    <a:pt x="396611" y="65226"/>
                    <a:pt x="396611" y="88769"/>
                  </a:cubicBezTo>
                  <a:lnTo>
                    <a:pt x="396611" y="88769"/>
                  </a:lnTo>
                  <a:cubicBezTo>
                    <a:pt x="396611" y="112312"/>
                    <a:pt x="387259" y="134891"/>
                    <a:pt x="370611" y="151539"/>
                  </a:cubicBezTo>
                  <a:cubicBezTo>
                    <a:pt x="353964" y="168186"/>
                    <a:pt x="331385" y="177538"/>
                    <a:pt x="307842" y="177538"/>
                  </a:cubicBezTo>
                  <a:lnTo>
                    <a:pt x="88769" y="177538"/>
                  </a:lnTo>
                  <a:cubicBezTo>
                    <a:pt x="65226" y="177538"/>
                    <a:pt x="42647" y="168186"/>
                    <a:pt x="26000" y="151539"/>
                  </a:cubicBezTo>
                  <a:cubicBezTo>
                    <a:pt x="9352" y="134891"/>
                    <a:pt x="0" y="112312"/>
                    <a:pt x="0" y="88769"/>
                  </a:cubicBezTo>
                  <a:lnTo>
                    <a:pt x="0" y="88769"/>
                  </a:lnTo>
                  <a:cubicBezTo>
                    <a:pt x="0" y="65226"/>
                    <a:pt x="9352" y="42647"/>
                    <a:pt x="26000" y="26000"/>
                  </a:cubicBezTo>
                  <a:cubicBezTo>
                    <a:pt x="42647" y="9352"/>
                    <a:pt x="65226" y="0"/>
                    <a:pt x="88769" y="0"/>
                  </a:cubicBezTo>
                  <a:close/>
                </a:path>
              </a:pathLst>
            </a:custGeom>
            <a:solidFill>
              <a:srgbClr val="62CAC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074909" y="6111126"/>
            <a:ext cx="1505883" cy="674091"/>
            <a:chOff x="0" y="0"/>
            <a:chExt cx="396611" cy="1775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96611" cy="177538"/>
            </a:xfrm>
            <a:custGeom>
              <a:avLst/>
              <a:gdLst/>
              <a:ahLst/>
              <a:cxnLst/>
              <a:rect l="l" t="t" r="r" b="b"/>
              <a:pathLst>
                <a:path w="396611" h="177538">
                  <a:moveTo>
                    <a:pt x="88769" y="0"/>
                  </a:moveTo>
                  <a:lnTo>
                    <a:pt x="307842" y="0"/>
                  </a:lnTo>
                  <a:cubicBezTo>
                    <a:pt x="331385" y="0"/>
                    <a:pt x="353964" y="9352"/>
                    <a:pt x="370611" y="26000"/>
                  </a:cubicBezTo>
                  <a:cubicBezTo>
                    <a:pt x="387259" y="42647"/>
                    <a:pt x="396611" y="65226"/>
                    <a:pt x="396611" y="88769"/>
                  </a:cubicBezTo>
                  <a:lnTo>
                    <a:pt x="396611" y="88769"/>
                  </a:lnTo>
                  <a:cubicBezTo>
                    <a:pt x="396611" y="112312"/>
                    <a:pt x="387259" y="134891"/>
                    <a:pt x="370611" y="151539"/>
                  </a:cubicBezTo>
                  <a:cubicBezTo>
                    <a:pt x="353964" y="168186"/>
                    <a:pt x="331385" y="177538"/>
                    <a:pt x="307842" y="177538"/>
                  </a:cubicBezTo>
                  <a:lnTo>
                    <a:pt x="88769" y="177538"/>
                  </a:lnTo>
                  <a:cubicBezTo>
                    <a:pt x="65226" y="177538"/>
                    <a:pt x="42647" y="168186"/>
                    <a:pt x="26000" y="151539"/>
                  </a:cubicBezTo>
                  <a:cubicBezTo>
                    <a:pt x="9352" y="134891"/>
                    <a:pt x="0" y="112312"/>
                    <a:pt x="0" y="88769"/>
                  </a:cubicBezTo>
                  <a:lnTo>
                    <a:pt x="0" y="88769"/>
                  </a:lnTo>
                  <a:cubicBezTo>
                    <a:pt x="0" y="65226"/>
                    <a:pt x="9352" y="42647"/>
                    <a:pt x="26000" y="26000"/>
                  </a:cubicBezTo>
                  <a:cubicBezTo>
                    <a:pt x="42647" y="9352"/>
                    <a:pt x="65226" y="0"/>
                    <a:pt x="88769" y="0"/>
                  </a:cubicBezTo>
                  <a:close/>
                </a:path>
              </a:pathLst>
            </a:custGeom>
            <a:solidFill>
              <a:srgbClr val="62CAC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456501" y="5702682"/>
            <a:ext cx="1505883" cy="674091"/>
            <a:chOff x="0" y="0"/>
            <a:chExt cx="396611" cy="17753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96611" cy="177538"/>
            </a:xfrm>
            <a:custGeom>
              <a:avLst/>
              <a:gdLst/>
              <a:ahLst/>
              <a:cxnLst/>
              <a:rect l="l" t="t" r="r" b="b"/>
              <a:pathLst>
                <a:path w="396611" h="177538">
                  <a:moveTo>
                    <a:pt x="88769" y="0"/>
                  </a:moveTo>
                  <a:lnTo>
                    <a:pt x="307842" y="0"/>
                  </a:lnTo>
                  <a:cubicBezTo>
                    <a:pt x="331385" y="0"/>
                    <a:pt x="353964" y="9352"/>
                    <a:pt x="370611" y="26000"/>
                  </a:cubicBezTo>
                  <a:cubicBezTo>
                    <a:pt x="387259" y="42647"/>
                    <a:pt x="396611" y="65226"/>
                    <a:pt x="396611" y="88769"/>
                  </a:cubicBezTo>
                  <a:lnTo>
                    <a:pt x="396611" y="88769"/>
                  </a:lnTo>
                  <a:cubicBezTo>
                    <a:pt x="396611" y="112312"/>
                    <a:pt x="387259" y="134891"/>
                    <a:pt x="370611" y="151539"/>
                  </a:cubicBezTo>
                  <a:cubicBezTo>
                    <a:pt x="353964" y="168186"/>
                    <a:pt x="331385" y="177538"/>
                    <a:pt x="307842" y="177538"/>
                  </a:cubicBezTo>
                  <a:lnTo>
                    <a:pt x="88769" y="177538"/>
                  </a:lnTo>
                  <a:cubicBezTo>
                    <a:pt x="65226" y="177538"/>
                    <a:pt x="42647" y="168186"/>
                    <a:pt x="26000" y="151539"/>
                  </a:cubicBezTo>
                  <a:cubicBezTo>
                    <a:pt x="9352" y="134891"/>
                    <a:pt x="0" y="112312"/>
                    <a:pt x="0" y="88769"/>
                  </a:cubicBezTo>
                  <a:lnTo>
                    <a:pt x="0" y="88769"/>
                  </a:lnTo>
                  <a:cubicBezTo>
                    <a:pt x="0" y="65226"/>
                    <a:pt x="9352" y="42647"/>
                    <a:pt x="26000" y="26000"/>
                  </a:cubicBezTo>
                  <a:cubicBezTo>
                    <a:pt x="42647" y="9352"/>
                    <a:pt x="65226" y="0"/>
                    <a:pt x="88769" y="0"/>
                  </a:cubicBezTo>
                  <a:close/>
                </a:path>
              </a:pathLst>
            </a:custGeom>
            <a:solidFill>
              <a:srgbClr val="62CAC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992877" y="5143500"/>
            <a:ext cx="1505883" cy="674091"/>
            <a:chOff x="0" y="0"/>
            <a:chExt cx="396611" cy="17753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96611" cy="177538"/>
            </a:xfrm>
            <a:custGeom>
              <a:avLst/>
              <a:gdLst/>
              <a:ahLst/>
              <a:cxnLst/>
              <a:rect l="l" t="t" r="r" b="b"/>
              <a:pathLst>
                <a:path w="396611" h="177538">
                  <a:moveTo>
                    <a:pt x="88769" y="0"/>
                  </a:moveTo>
                  <a:lnTo>
                    <a:pt x="307842" y="0"/>
                  </a:lnTo>
                  <a:cubicBezTo>
                    <a:pt x="331385" y="0"/>
                    <a:pt x="353964" y="9352"/>
                    <a:pt x="370611" y="26000"/>
                  </a:cubicBezTo>
                  <a:cubicBezTo>
                    <a:pt x="387259" y="42647"/>
                    <a:pt x="396611" y="65226"/>
                    <a:pt x="396611" y="88769"/>
                  </a:cubicBezTo>
                  <a:lnTo>
                    <a:pt x="396611" y="88769"/>
                  </a:lnTo>
                  <a:cubicBezTo>
                    <a:pt x="396611" y="112312"/>
                    <a:pt x="387259" y="134891"/>
                    <a:pt x="370611" y="151539"/>
                  </a:cubicBezTo>
                  <a:cubicBezTo>
                    <a:pt x="353964" y="168186"/>
                    <a:pt x="331385" y="177538"/>
                    <a:pt x="307842" y="177538"/>
                  </a:cubicBezTo>
                  <a:lnTo>
                    <a:pt x="88769" y="177538"/>
                  </a:lnTo>
                  <a:cubicBezTo>
                    <a:pt x="65226" y="177538"/>
                    <a:pt x="42647" y="168186"/>
                    <a:pt x="26000" y="151539"/>
                  </a:cubicBezTo>
                  <a:cubicBezTo>
                    <a:pt x="9352" y="134891"/>
                    <a:pt x="0" y="112312"/>
                    <a:pt x="0" y="88769"/>
                  </a:cubicBezTo>
                  <a:lnTo>
                    <a:pt x="0" y="88769"/>
                  </a:lnTo>
                  <a:cubicBezTo>
                    <a:pt x="0" y="65226"/>
                    <a:pt x="9352" y="42647"/>
                    <a:pt x="26000" y="26000"/>
                  </a:cubicBezTo>
                  <a:cubicBezTo>
                    <a:pt x="42647" y="9352"/>
                    <a:pt x="65226" y="0"/>
                    <a:pt x="88769" y="0"/>
                  </a:cubicBezTo>
                  <a:close/>
                </a:path>
              </a:pathLst>
            </a:custGeom>
            <a:solidFill>
              <a:srgbClr val="62CAC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209442" y="6602833"/>
            <a:ext cx="1505883" cy="674091"/>
            <a:chOff x="0" y="0"/>
            <a:chExt cx="396611" cy="17753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96611" cy="177538"/>
            </a:xfrm>
            <a:custGeom>
              <a:avLst/>
              <a:gdLst/>
              <a:ahLst/>
              <a:cxnLst/>
              <a:rect l="l" t="t" r="r" b="b"/>
              <a:pathLst>
                <a:path w="396611" h="177538">
                  <a:moveTo>
                    <a:pt x="88769" y="0"/>
                  </a:moveTo>
                  <a:lnTo>
                    <a:pt x="307842" y="0"/>
                  </a:lnTo>
                  <a:cubicBezTo>
                    <a:pt x="331385" y="0"/>
                    <a:pt x="353964" y="9352"/>
                    <a:pt x="370611" y="26000"/>
                  </a:cubicBezTo>
                  <a:cubicBezTo>
                    <a:pt x="387259" y="42647"/>
                    <a:pt x="396611" y="65226"/>
                    <a:pt x="396611" y="88769"/>
                  </a:cubicBezTo>
                  <a:lnTo>
                    <a:pt x="396611" y="88769"/>
                  </a:lnTo>
                  <a:cubicBezTo>
                    <a:pt x="396611" y="112312"/>
                    <a:pt x="387259" y="134891"/>
                    <a:pt x="370611" y="151539"/>
                  </a:cubicBezTo>
                  <a:cubicBezTo>
                    <a:pt x="353964" y="168186"/>
                    <a:pt x="331385" y="177538"/>
                    <a:pt x="307842" y="177538"/>
                  </a:cubicBezTo>
                  <a:lnTo>
                    <a:pt x="88769" y="177538"/>
                  </a:lnTo>
                  <a:cubicBezTo>
                    <a:pt x="65226" y="177538"/>
                    <a:pt x="42647" y="168186"/>
                    <a:pt x="26000" y="151539"/>
                  </a:cubicBezTo>
                  <a:cubicBezTo>
                    <a:pt x="9352" y="134891"/>
                    <a:pt x="0" y="112312"/>
                    <a:pt x="0" y="88769"/>
                  </a:cubicBezTo>
                  <a:lnTo>
                    <a:pt x="0" y="88769"/>
                  </a:lnTo>
                  <a:cubicBezTo>
                    <a:pt x="0" y="65226"/>
                    <a:pt x="9352" y="42647"/>
                    <a:pt x="26000" y="26000"/>
                  </a:cubicBezTo>
                  <a:cubicBezTo>
                    <a:pt x="42647" y="9352"/>
                    <a:pt x="65226" y="0"/>
                    <a:pt x="88769" y="0"/>
                  </a:cubicBezTo>
                  <a:close/>
                </a:path>
              </a:pathLst>
            </a:custGeom>
            <a:solidFill>
              <a:srgbClr val="62CAC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456501" y="7573072"/>
            <a:ext cx="1505883" cy="674091"/>
            <a:chOff x="0" y="0"/>
            <a:chExt cx="396611" cy="17753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96611" cy="177538"/>
            </a:xfrm>
            <a:custGeom>
              <a:avLst/>
              <a:gdLst/>
              <a:ahLst/>
              <a:cxnLst/>
              <a:rect l="l" t="t" r="r" b="b"/>
              <a:pathLst>
                <a:path w="396611" h="177538">
                  <a:moveTo>
                    <a:pt x="88769" y="0"/>
                  </a:moveTo>
                  <a:lnTo>
                    <a:pt x="307842" y="0"/>
                  </a:lnTo>
                  <a:cubicBezTo>
                    <a:pt x="331385" y="0"/>
                    <a:pt x="353964" y="9352"/>
                    <a:pt x="370611" y="26000"/>
                  </a:cubicBezTo>
                  <a:cubicBezTo>
                    <a:pt x="387259" y="42647"/>
                    <a:pt x="396611" y="65226"/>
                    <a:pt x="396611" y="88769"/>
                  </a:cubicBezTo>
                  <a:lnTo>
                    <a:pt x="396611" y="88769"/>
                  </a:lnTo>
                  <a:cubicBezTo>
                    <a:pt x="396611" y="112312"/>
                    <a:pt x="387259" y="134891"/>
                    <a:pt x="370611" y="151539"/>
                  </a:cubicBezTo>
                  <a:cubicBezTo>
                    <a:pt x="353964" y="168186"/>
                    <a:pt x="331385" y="177538"/>
                    <a:pt x="307842" y="177538"/>
                  </a:cubicBezTo>
                  <a:lnTo>
                    <a:pt x="88769" y="177538"/>
                  </a:lnTo>
                  <a:cubicBezTo>
                    <a:pt x="65226" y="177538"/>
                    <a:pt x="42647" y="168186"/>
                    <a:pt x="26000" y="151539"/>
                  </a:cubicBezTo>
                  <a:cubicBezTo>
                    <a:pt x="9352" y="134891"/>
                    <a:pt x="0" y="112312"/>
                    <a:pt x="0" y="88769"/>
                  </a:cubicBezTo>
                  <a:lnTo>
                    <a:pt x="0" y="88769"/>
                  </a:lnTo>
                  <a:cubicBezTo>
                    <a:pt x="0" y="65226"/>
                    <a:pt x="9352" y="42647"/>
                    <a:pt x="26000" y="26000"/>
                  </a:cubicBezTo>
                  <a:cubicBezTo>
                    <a:pt x="42647" y="9352"/>
                    <a:pt x="65226" y="0"/>
                    <a:pt x="88769" y="0"/>
                  </a:cubicBezTo>
                  <a:close/>
                </a:path>
              </a:pathLst>
            </a:custGeom>
            <a:solidFill>
              <a:srgbClr val="62CAC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9498760" y="7276924"/>
            <a:ext cx="1505883" cy="674091"/>
            <a:chOff x="0" y="0"/>
            <a:chExt cx="396611" cy="177538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96611" cy="177538"/>
            </a:xfrm>
            <a:custGeom>
              <a:avLst/>
              <a:gdLst/>
              <a:ahLst/>
              <a:cxnLst/>
              <a:rect l="l" t="t" r="r" b="b"/>
              <a:pathLst>
                <a:path w="396611" h="177538">
                  <a:moveTo>
                    <a:pt x="88769" y="0"/>
                  </a:moveTo>
                  <a:lnTo>
                    <a:pt x="307842" y="0"/>
                  </a:lnTo>
                  <a:cubicBezTo>
                    <a:pt x="331385" y="0"/>
                    <a:pt x="353964" y="9352"/>
                    <a:pt x="370611" y="26000"/>
                  </a:cubicBezTo>
                  <a:cubicBezTo>
                    <a:pt x="387259" y="42647"/>
                    <a:pt x="396611" y="65226"/>
                    <a:pt x="396611" y="88769"/>
                  </a:cubicBezTo>
                  <a:lnTo>
                    <a:pt x="396611" y="88769"/>
                  </a:lnTo>
                  <a:cubicBezTo>
                    <a:pt x="396611" y="112312"/>
                    <a:pt x="387259" y="134891"/>
                    <a:pt x="370611" y="151539"/>
                  </a:cubicBezTo>
                  <a:cubicBezTo>
                    <a:pt x="353964" y="168186"/>
                    <a:pt x="331385" y="177538"/>
                    <a:pt x="307842" y="177538"/>
                  </a:cubicBezTo>
                  <a:lnTo>
                    <a:pt x="88769" y="177538"/>
                  </a:lnTo>
                  <a:cubicBezTo>
                    <a:pt x="65226" y="177538"/>
                    <a:pt x="42647" y="168186"/>
                    <a:pt x="26000" y="151539"/>
                  </a:cubicBezTo>
                  <a:cubicBezTo>
                    <a:pt x="9352" y="134891"/>
                    <a:pt x="0" y="112312"/>
                    <a:pt x="0" y="88769"/>
                  </a:cubicBezTo>
                  <a:lnTo>
                    <a:pt x="0" y="88769"/>
                  </a:lnTo>
                  <a:cubicBezTo>
                    <a:pt x="0" y="65226"/>
                    <a:pt x="9352" y="42647"/>
                    <a:pt x="26000" y="26000"/>
                  </a:cubicBezTo>
                  <a:cubicBezTo>
                    <a:pt x="42647" y="9352"/>
                    <a:pt x="65226" y="0"/>
                    <a:pt x="88769" y="0"/>
                  </a:cubicBezTo>
                  <a:close/>
                </a:path>
              </a:pathLst>
            </a:custGeom>
            <a:solidFill>
              <a:srgbClr val="62CAC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7442781" y="8247163"/>
            <a:ext cx="1505883" cy="674091"/>
            <a:chOff x="0" y="0"/>
            <a:chExt cx="396611" cy="177538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96611" cy="177538"/>
            </a:xfrm>
            <a:custGeom>
              <a:avLst/>
              <a:gdLst/>
              <a:ahLst/>
              <a:cxnLst/>
              <a:rect l="l" t="t" r="r" b="b"/>
              <a:pathLst>
                <a:path w="396611" h="177538">
                  <a:moveTo>
                    <a:pt x="88769" y="0"/>
                  </a:moveTo>
                  <a:lnTo>
                    <a:pt x="307842" y="0"/>
                  </a:lnTo>
                  <a:cubicBezTo>
                    <a:pt x="331385" y="0"/>
                    <a:pt x="353964" y="9352"/>
                    <a:pt x="370611" y="26000"/>
                  </a:cubicBezTo>
                  <a:cubicBezTo>
                    <a:pt x="387259" y="42647"/>
                    <a:pt x="396611" y="65226"/>
                    <a:pt x="396611" y="88769"/>
                  </a:cubicBezTo>
                  <a:lnTo>
                    <a:pt x="396611" y="88769"/>
                  </a:lnTo>
                  <a:cubicBezTo>
                    <a:pt x="396611" y="112312"/>
                    <a:pt x="387259" y="134891"/>
                    <a:pt x="370611" y="151539"/>
                  </a:cubicBezTo>
                  <a:cubicBezTo>
                    <a:pt x="353964" y="168186"/>
                    <a:pt x="331385" y="177538"/>
                    <a:pt x="307842" y="177538"/>
                  </a:cubicBezTo>
                  <a:lnTo>
                    <a:pt x="88769" y="177538"/>
                  </a:lnTo>
                  <a:cubicBezTo>
                    <a:pt x="65226" y="177538"/>
                    <a:pt x="42647" y="168186"/>
                    <a:pt x="26000" y="151539"/>
                  </a:cubicBezTo>
                  <a:cubicBezTo>
                    <a:pt x="9352" y="134891"/>
                    <a:pt x="0" y="112312"/>
                    <a:pt x="0" y="88769"/>
                  </a:cubicBezTo>
                  <a:lnTo>
                    <a:pt x="0" y="88769"/>
                  </a:lnTo>
                  <a:cubicBezTo>
                    <a:pt x="0" y="65226"/>
                    <a:pt x="9352" y="42647"/>
                    <a:pt x="26000" y="26000"/>
                  </a:cubicBezTo>
                  <a:cubicBezTo>
                    <a:pt x="42647" y="9352"/>
                    <a:pt x="65226" y="0"/>
                    <a:pt x="88769" y="0"/>
                  </a:cubicBezTo>
                  <a:close/>
                </a:path>
              </a:pathLst>
            </a:custGeom>
            <a:solidFill>
              <a:srgbClr val="62CAC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507096" y="3629135"/>
            <a:ext cx="10497547" cy="5647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080"/>
              </a:lnSpc>
              <a:spcBef>
                <a:spcPct val="0"/>
              </a:spcBef>
            </a:pPr>
            <a:r>
              <a:rPr lang="en-US" sz="3400" u="none" spc="20">
                <a:solidFill>
                  <a:srgbClr val="141E2B"/>
                </a:solidFill>
                <a:latin typeface="Century Gothic Paneuropean"/>
              </a:rPr>
              <a:t>O, she doth teach the torches to burn bright!</a:t>
            </a:r>
          </a:p>
          <a:p>
            <a:pPr marL="0" lvl="0" indent="0">
              <a:lnSpc>
                <a:spcPts val="4080"/>
              </a:lnSpc>
              <a:spcBef>
                <a:spcPct val="0"/>
              </a:spcBef>
            </a:pPr>
            <a:r>
              <a:rPr lang="en-US" sz="3400" u="none" spc="20">
                <a:solidFill>
                  <a:srgbClr val="141E2B"/>
                </a:solidFill>
                <a:latin typeface="Century Gothic Paneuropean"/>
              </a:rPr>
              <a:t>It seems she hangs upon the cheek of night</a:t>
            </a:r>
          </a:p>
          <a:p>
            <a:pPr marL="0" lvl="0" indent="0">
              <a:lnSpc>
                <a:spcPts val="4080"/>
              </a:lnSpc>
              <a:spcBef>
                <a:spcPct val="0"/>
              </a:spcBef>
            </a:pPr>
            <a:r>
              <a:rPr lang="en-US" sz="3400" u="none" spc="20">
                <a:solidFill>
                  <a:srgbClr val="141E2B"/>
                </a:solidFill>
                <a:latin typeface="Century Gothic Paneuropean"/>
              </a:rPr>
              <a:t>As a rich jewel in an Ethiop’s ear—</a:t>
            </a:r>
          </a:p>
          <a:p>
            <a:pPr marL="0" lvl="0" indent="0">
              <a:lnSpc>
                <a:spcPts val="4080"/>
              </a:lnSpc>
              <a:spcBef>
                <a:spcPct val="0"/>
              </a:spcBef>
            </a:pPr>
            <a:r>
              <a:rPr lang="en-US" sz="3400" u="none" spc="20">
                <a:solidFill>
                  <a:srgbClr val="141E2B"/>
                </a:solidFill>
                <a:latin typeface="Century Gothic Paneuropean"/>
              </a:rPr>
              <a:t>Beauty too rich for use, for Earth too dear.</a:t>
            </a:r>
          </a:p>
          <a:p>
            <a:pPr marL="0" lvl="0" indent="0">
              <a:lnSpc>
                <a:spcPts val="4080"/>
              </a:lnSpc>
              <a:spcBef>
                <a:spcPct val="0"/>
              </a:spcBef>
            </a:pPr>
            <a:r>
              <a:rPr lang="en-US" sz="3400" u="none" spc="20">
                <a:solidFill>
                  <a:srgbClr val="141E2B"/>
                </a:solidFill>
                <a:latin typeface="Century Gothic Paneuropean"/>
              </a:rPr>
              <a:t>So shows a snowy dove trooping with crows</a:t>
            </a:r>
          </a:p>
          <a:p>
            <a:pPr marL="0" lvl="0" indent="0">
              <a:lnSpc>
                <a:spcPts val="4080"/>
              </a:lnSpc>
              <a:spcBef>
                <a:spcPct val="0"/>
              </a:spcBef>
            </a:pPr>
            <a:r>
              <a:rPr lang="en-US" sz="3400" u="none" spc="20">
                <a:solidFill>
                  <a:srgbClr val="141E2B"/>
                </a:solidFill>
                <a:latin typeface="Century Gothic Paneuropean"/>
              </a:rPr>
              <a:t>As yonder lady o’er her fellows shows.</a:t>
            </a:r>
          </a:p>
          <a:p>
            <a:pPr marL="0" lvl="0" indent="0">
              <a:lnSpc>
                <a:spcPts val="4080"/>
              </a:lnSpc>
              <a:spcBef>
                <a:spcPct val="0"/>
              </a:spcBef>
            </a:pPr>
            <a:r>
              <a:rPr lang="en-US" sz="3400" u="none" spc="20">
                <a:solidFill>
                  <a:srgbClr val="141E2B"/>
                </a:solidFill>
                <a:latin typeface="Century Gothic Paneuropean"/>
              </a:rPr>
              <a:t>The measure done, I’ll watch her place of stand</a:t>
            </a:r>
          </a:p>
          <a:p>
            <a:pPr marL="0" lvl="0" indent="0">
              <a:lnSpc>
                <a:spcPts val="4080"/>
              </a:lnSpc>
              <a:spcBef>
                <a:spcPct val="0"/>
              </a:spcBef>
            </a:pPr>
            <a:r>
              <a:rPr lang="en-US" sz="3400" u="none" spc="20">
                <a:solidFill>
                  <a:srgbClr val="141E2B"/>
                </a:solidFill>
                <a:latin typeface="Century Gothic Paneuropean"/>
              </a:rPr>
              <a:t>And, touching hers, make blessèd my rude hand.</a:t>
            </a:r>
          </a:p>
          <a:p>
            <a:pPr marL="0" lvl="0" indent="0">
              <a:lnSpc>
                <a:spcPts val="4080"/>
              </a:lnSpc>
              <a:spcBef>
                <a:spcPct val="0"/>
              </a:spcBef>
            </a:pPr>
            <a:r>
              <a:rPr lang="en-US" sz="3400" u="none" spc="20">
                <a:solidFill>
                  <a:srgbClr val="141E2B"/>
                </a:solidFill>
                <a:latin typeface="Century Gothic Paneuropean"/>
              </a:rPr>
              <a:t>Did my heart love till now? Forswear it, sight,</a:t>
            </a:r>
          </a:p>
          <a:p>
            <a:pPr marL="0" lvl="0" indent="0">
              <a:lnSpc>
                <a:spcPts val="4080"/>
              </a:lnSpc>
              <a:spcBef>
                <a:spcPct val="0"/>
              </a:spcBef>
            </a:pPr>
            <a:r>
              <a:rPr lang="en-US" sz="3400" u="none" spc="20">
                <a:solidFill>
                  <a:srgbClr val="141E2B"/>
                </a:solidFill>
                <a:latin typeface="Century Gothic Paneuropean"/>
              </a:rPr>
              <a:t>For I ne’er saw true beauty till this night.</a:t>
            </a:r>
          </a:p>
          <a:p>
            <a:pPr marL="0" lvl="0" indent="0">
              <a:lnSpc>
                <a:spcPts val="4080"/>
              </a:lnSpc>
              <a:spcBef>
                <a:spcPct val="0"/>
              </a:spcBef>
            </a:pPr>
            <a:endParaRPr lang="en-US" sz="3400" u="none" spc="20">
              <a:solidFill>
                <a:srgbClr val="141E2B"/>
              </a:solidFill>
              <a:latin typeface="Century Gothic Paneuropean"/>
            </a:endParaRPr>
          </a:p>
        </p:txBody>
      </p:sp>
      <p:grpSp>
        <p:nvGrpSpPr>
          <p:cNvPr id="36" name="Group 36"/>
          <p:cNvGrpSpPr/>
          <p:nvPr/>
        </p:nvGrpSpPr>
        <p:grpSpPr>
          <a:xfrm>
            <a:off x="11261818" y="2989695"/>
            <a:ext cx="6591178" cy="6287038"/>
            <a:chOff x="0" y="0"/>
            <a:chExt cx="1735948" cy="1655845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735948" cy="1655845"/>
            </a:xfrm>
            <a:custGeom>
              <a:avLst/>
              <a:gdLst/>
              <a:ahLst/>
              <a:cxnLst/>
              <a:rect l="l" t="t" r="r" b="b"/>
              <a:pathLst>
                <a:path w="1735948" h="1655845">
                  <a:moveTo>
                    <a:pt x="59904" y="0"/>
                  </a:moveTo>
                  <a:lnTo>
                    <a:pt x="1676044" y="0"/>
                  </a:lnTo>
                  <a:cubicBezTo>
                    <a:pt x="1709128" y="0"/>
                    <a:pt x="1735948" y="26820"/>
                    <a:pt x="1735948" y="59904"/>
                  </a:cubicBezTo>
                  <a:lnTo>
                    <a:pt x="1735948" y="1595941"/>
                  </a:lnTo>
                  <a:cubicBezTo>
                    <a:pt x="1735948" y="1611829"/>
                    <a:pt x="1729637" y="1627066"/>
                    <a:pt x="1718403" y="1638300"/>
                  </a:cubicBezTo>
                  <a:cubicBezTo>
                    <a:pt x="1707168" y="1649534"/>
                    <a:pt x="1691932" y="1655845"/>
                    <a:pt x="1676044" y="1655845"/>
                  </a:cubicBezTo>
                  <a:lnTo>
                    <a:pt x="59904" y="1655845"/>
                  </a:lnTo>
                  <a:cubicBezTo>
                    <a:pt x="44016" y="1655845"/>
                    <a:pt x="28780" y="1649534"/>
                    <a:pt x="17545" y="1638300"/>
                  </a:cubicBezTo>
                  <a:cubicBezTo>
                    <a:pt x="6311" y="1627066"/>
                    <a:pt x="0" y="1611829"/>
                    <a:pt x="0" y="1595941"/>
                  </a:cubicBezTo>
                  <a:lnTo>
                    <a:pt x="0" y="59904"/>
                  </a:lnTo>
                  <a:cubicBezTo>
                    <a:pt x="0" y="44016"/>
                    <a:pt x="6311" y="28780"/>
                    <a:pt x="17545" y="17545"/>
                  </a:cubicBezTo>
                  <a:cubicBezTo>
                    <a:pt x="28780" y="6311"/>
                    <a:pt x="44016" y="0"/>
                    <a:pt x="5990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3825">
              <a:solidFill>
                <a:srgbClr val="62CACA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15827336" y="9509749"/>
            <a:ext cx="1553700" cy="3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10">
                <a:solidFill>
                  <a:srgbClr val="141E2B"/>
                </a:solidFill>
                <a:latin typeface="Open Sans Bold"/>
              </a:rPr>
              <a:t>© We Teach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3106263" y="1121334"/>
            <a:ext cx="12075473" cy="1028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  <a:spcBef>
                <a:spcPct val="0"/>
              </a:spcBef>
            </a:pPr>
            <a:r>
              <a:rPr lang="en-US" sz="6000" spc="36">
                <a:solidFill>
                  <a:srgbClr val="141E2B"/>
                </a:solidFill>
                <a:latin typeface="Broadway"/>
              </a:rPr>
              <a:t>Annotation: Act 1, scene 5 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1557093" y="3205201"/>
            <a:ext cx="6052648" cy="6333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65"/>
              </a:lnSpc>
            </a:pPr>
            <a:r>
              <a:rPr lang="en-US" sz="3554" spc="21">
                <a:solidFill>
                  <a:srgbClr val="141E2B"/>
                </a:solidFill>
                <a:latin typeface="Century Gothic Paneuropean"/>
              </a:rPr>
              <a:t>Romeo uses rhyming couplets of iambic pentameter.  This was he typical style for sonnets at the time.  </a:t>
            </a:r>
          </a:p>
          <a:p>
            <a:pPr>
              <a:lnSpc>
                <a:spcPts val="4265"/>
              </a:lnSpc>
            </a:pPr>
            <a:endParaRPr lang="en-US" sz="3554" spc="21">
              <a:solidFill>
                <a:srgbClr val="141E2B"/>
              </a:solidFill>
              <a:latin typeface="Century Gothic Paneuropean"/>
            </a:endParaRPr>
          </a:p>
          <a:p>
            <a:pPr algn="l">
              <a:lnSpc>
                <a:spcPts val="4265"/>
              </a:lnSpc>
            </a:pPr>
            <a:r>
              <a:rPr lang="en-US" sz="3554" spc="21">
                <a:solidFill>
                  <a:srgbClr val="141E2B"/>
                </a:solidFill>
                <a:latin typeface="Century Gothic Paneuropean"/>
              </a:rPr>
              <a:t>Watch the actors from RSC examine the effect of rhyming couplets and consider why Shakespeare has included them.</a:t>
            </a:r>
            <a:r>
              <a:rPr lang="en-US" sz="3554" spc="21">
                <a:solidFill>
                  <a:srgbClr val="141E2B"/>
                </a:solidFill>
                <a:latin typeface="Century Gothic Paneuropean Bold"/>
              </a:rPr>
              <a:t> </a:t>
            </a:r>
          </a:p>
          <a:p>
            <a:pPr algn="ctr">
              <a:lnSpc>
                <a:spcPts val="3665"/>
              </a:lnSpc>
              <a:spcBef>
                <a:spcPct val="0"/>
              </a:spcBef>
            </a:pPr>
            <a:endParaRPr lang="en-US" sz="3554" spc="21">
              <a:solidFill>
                <a:srgbClr val="141E2B"/>
              </a:solidFill>
              <a:latin typeface="Century Gothic Paneuropean 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765665"/>
            <a:ext cx="16361485" cy="1854293"/>
            <a:chOff x="0" y="0"/>
            <a:chExt cx="4309198" cy="4883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09197" cy="488373"/>
            </a:xfrm>
            <a:custGeom>
              <a:avLst/>
              <a:gdLst/>
              <a:ahLst/>
              <a:cxnLst/>
              <a:rect l="l" t="t" r="r" b="b"/>
              <a:pathLst>
                <a:path w="4309197" h="488373">
                  <a:moveTo>
                    <a:pt x="24132" y="0"/>
                  </a:moveTo>
                  <a:lnTo>
                    <a:pt x="4285065" y="0"/>
                  </a:lnTo>
                  <a:cubicBezTo>
                    <a:pt x="4291466" y="0"/>
                    <a:pt x="4297604" y="2542"/>
                    <a:pt x="4302129" y="7068"/>
                  </a:cubicBezTo>
                  <a:cubicBezTo>
                    <a:pt x="4306655" y="11594"/>
                    <a:pt x="4309197" y="17732"/>
                    <a:pt x="4309197" y="24132"/>
                  </a:cubicBezTo>
                  <a:lnTo>
                    <a:pt x="4309197" y="464241"/>
                  </a:lnTo>
                  <a:cubicBezTo>
                    <a:pt x="4309197" y="470642"/>
                    <a:pt x="4306655" y="476780"/>
                    <a:pt x="4302129" y="481305"/>
                  </a:cubicBezTo>
                  <a:cubicBezTo>
                    <a:pt x="4297604" y="485831"/>
                    <a:pt x="4291466" y="488373"/>
                    <a:pt x="4285065" y="488373"/>
                  </a:cubicBezTo>
                  <a:lnTo>
                    <a:pt x="24132" y="488373"/>
                  </a:lnTo>
                  <a:cubicBezTo>
                    <a:pt x="17732" y="488373"/>
                    <a:pt x="11594" y="485831"/>
                    <a:pt x="7068" y="481305"/>
                  </a:cubicBezTo>
                  <a:cubicBezTo>
                    <a:pt x="2542" y="476780"/>
                    <a:pt x="0" y="470642"/>
                    <a:pt x="0" y="464241"/>
                  </a:cubicBezTo>
                  <a:lnTo>
                    <a:pt x="0" y="24132"/>
                  </a:lnTo>
                  <a:cubicBezTo>
                    <a:pt x="0" y="17732"/>
                    <a:pt x="2542" y="11594"/>
                    <a:pt x="7068" y="7068"/>
                  </a:cubicBezTo>
                  <a:cubicBezTo>
                    <a:pt x="11594" y="2542"/>
                    <a:pt x="17732" y="0"/>
                    <a:pt x="24132" y="0"/>
                  </a:cubicBezTo>
                  <a:close/>
                </a:path>
              </a:pathLst>
            </a:custGeom>
            <a:solidFill>
              <a:srgbClr val="62CAC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5827336" y="9509749"/>
            <a:ext cx="1553700" cy="3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10">
                <a:solidFill>
                  <a:srgbClr val="141E2B"/>
                </a:solidFill>
                <a:latin typeface="Open Sans Bold"/>
              </a:rPr>
              <a:t>© We Teach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106263" y="1121334"/>
            <a:ext cx="12075473" cy="1028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  <a:spcBef>
                <a:spcPct val="0"/>
              </a:spcBef>
            </a:pPr>
            <a:r>
              <a:rPr lang="en-US" sz="6000" spc="36">
                <a:solidFill>
                  <a:srgbClr val="141E2B"/>
                </a:solidFill>
                <a:latin typeface="Broadway"/>
              </a:rPr>
              <a:t>Annotation: Act 1, scene 5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04254" y="3262670"/>
            <a:ext cx="13014005" cy="1380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400"/>
              </a:lnSpc>
              <a:spcBef>
                <a:spcPct val="0"/>
              </a:spcBef>
            </a:pPr>
            <a:r>
              <a:rPr lang="en-US" sz="4500" u="none" spc="27">
                <a:solidFill>
                  <a:srgbClr val="141E2B"/>
                </a:solidFill>
                <a:latin typeface="Century Gothic Paneuropean"/>
              </a:rPr>
              <a:t>O, she doth </a:t>
            </a:r>
            <a:r>
              <a:rPr lang="en-US" sz="4500" u="none" spc="27">
                <a:solidFill>
                  <a:srgbClr val="141E2B"/>
                </a:solidFill>
                <a:latin typeface="Century Gothic Paneuropean Bold"/>
              </a:rPr>
              <a:t>teach</a:t>
            </a:r>
            <a:r>
              <a:rPr lang="en-US" sz="4500" u="none" spc="27">
                <a:solidFill>
                  <a:srgbClr val="141E2B"/>
                </a:solidFill>
                <a:latin typeface="Century Gothic Paneuropean"/>
              </a:rPr>
              <a:t> the torches to </a:t>
            </a:r>
            <a:r>
              <a:rPr lang="en-US" sz="4500" u="none" spc="27">
                <a:solidFill>
                  <a:srgbClr val="141E2B"/>
                </a:solidFill>
                <a:latin typeface="Century Gothic Paneuropean Bold"/>
              </a:rPr>
              <a:t>burn bright</a:t>
            </a:r>
            <a:r>
              <a:rPr lang="en-US" sz="4500" u="none" spc="27">
                <a:solidFill>
                  <a:srgbClr val="141E2B"/>
                </a:solidFill>
                <a:latin typeface="Century Gothic Paneuropean"/>
              </a:rPr>
              <a:t>!</a:t>
            </a:r>
          </a:p>
          <a:p>
            <a:pPr marL="0" lvl="0" indent="0">
              <a:lnSpc>
                <a:spcPts val="5400"/>
              </a:lnSpc>
              <a:spcBef>
                <a:spcPct val="0"/>
              </a:spcBef>
            </a:pPr>
            <a:endParaRPr lang="en-US" sz="4500" u="none" spc="27">
              <a:solidFill>
                <a:srgbClr val="141E2B"/>
              </a:solidFill>
              <a:latin typeface="Century Gothic Paneuropean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840919" y="5143500"/>
            <a:ext cx="4707609" cy="3696644"/>
            <a:chOff x="0" y="0"/>
            <a:chExt cx="1239864" cy="9736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39864" cy="973602"/>
            </a:xfrm>
            <a:custGeom>
              <a:avLst/>
              <a:gdLst/>
              <a:ahLst/>
              <a:cxnLst/>
              <a:rect l="l" t="t" r="r" b="b"/>
              <a:pathLst>
                <a:path w="1239864" h="973602">
                  <a:moveTo>
                    <a:pt x="83872" y="0"/>
                  </a:moveTo>
                  <a:lnTo>
                    <a:pt x="1155992" y="0"/>
                  </a:lnTo>
                  <a:cubicBezTo>
                    <a:pt x="1202313" y="0"/>
                    <a:pt x="1239864" y="37551"/>
                    <a:pt x="1239864" y="83872"/>
                  </a:cubicBezTo>
                  <a:lnTo>
                    <a:pt x="1239864" y="889729"/>
                  </a:lnTo>
                  <a:cubicBezTo>
                    <a:pt x="1239864" y="911974"/>
                    <a:pt x="1231027" y="933307"/>
                    <a:pt x="1215298" y="949036"/>
                  </a:cubicBezTo>
                  <a:cubicBezTo>
                    <a:pt x="1199569" y="964765"/>
                    <a:pt x="1178236" y="973602"/>
                    <a:pt x="1155992" y="973602"/>
                  </a:cubicBezTo>
                  <a:lnTo>
                    <a:pt x="83872" y="973602"/>
                  </a:lnTo>
                  <a:cubicBezTo>
                    <a:pt x="61628" y="973602"/>
                    <a:pt x="40295" y="964765"/>
                    <a:pt x="24566" y="949036"/>
                  </a:cubicBezTo>
                  <a:cubicBezTo>
                    <a:pt x="8837" y="933307"/>
                    <a:pt x="0" y="911974"/>
                    <a:pt x="0" y="889729"/>
                  </a:cubicBezTo>
                  <a:lnTo>
                    <a:pt x="0" y="83872"/>
                  </a:lnTo>
                  <a:cubicBezTo>
                    <a:pt x="0" y="61628"/>
                    <a:pt x="8837" y="40295"/>
                    <a:pt x="24566" y="24566"/>
                  </a:cubicBezTo>
                  <a:cubicBezTo>
                    <a:pt x="40295" y="8837"/>
                    <a:pt x="61628" y="0"/>
                    <a:pt x="8387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3825">
              <a:solidFill>
                <a:srgbClr val="62CACA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40919" y="5442546"/>
            <a:ext cx="4257837" cy="3000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spc="24">
                <a:solidFill>
                  <a:srgbClr val="141E2B"/>
                </a:solidFill>
                <a:latin typeface="Century Gothic Paneuropean"/>
              </a:rPr>
              <a:t>What might Romeo imply about Juliet through the verb 'teach'?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921191" y="5442546"/>
            <a:ext cx="4257837" cy="3000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spc="24">
                <a:solidFill>
                  <a:srgbClr val="141E2B"/>
                </a:solidFill>
                <a:latin typeface="Century Gothic Paneuropean"/>
              </a:rPr>
              <a:t>What are the connotations of the image of torches and burning bright?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688529" y="5404643"/>
            <a:ext cx="4257837" cy="3000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spc="24">
                <a:solidFill>
                  <a:srgbClr val="141E2B"/>
                </a:solidFill>
                <a:latin typeface="Century Gothic Paneuropean"/>
              </a:rPr>
              <a:t>How does Shakespeare present Romeo's feelings about Juliet here?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6696305" y="5252302"/>
            <a:ext cx="4707609" cy="3696644"/>
            <a:chOff x="0" y="0"/>
            <a:chExt cx="1239864" cy="97360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39864" cy="973602"/>
            </a:xfrm>
            <a:custGeom>
              <a:avLst/>
              <a:gdLst/>
              <a:ahLst/>
              <a:cxnLst/>
              <a:rect l="l" t="t" r="r" b="b"/>
              <a:pathLst>
                <a:path w="1239864" h="973602">
                  <a:moveTo>
                    <a:pt x="83872" y="0"/>
                  </a:moveTo>
                  <a:lnTo>
                    <a:pt x="1155992" y="0"/>
                  </a:lnTo>
                  <a:cubicBezTo>
                    <a:pt x="1202313" y="0"/>
                    <a:pt x="1239864" y="37551"/>
                    <a:pt x="1239864" y="83872"/>
                  </a:cubicBezTo>
                  <a:lnTo>
                    <a:pt x="1239864" y="889729"/>
                  </a:lnTo>
                  <a:cubicBezTo>
                    <a:pt x="1239864" y="911974"/>
                    <a:pt x="1231027" y="933307"/>
                    <a:pt x="1215298" y="949036"/>
                  </a:cubicBezTo>
                  <a:cubicBezTo>
                    <a:pt x="1199569" y="964765"/>
                    <a:pt x="1178236" y="973602"/>
                    <a:pt x="1155992" y="973602"/>
                  </a:cubicBezTo>
                  <a:lnTo>
                    <a:pt x="83872" y="973602"/>
                  </a:lnTo>
                  <a:cubicBezTo>
                    <a:pt x="61628" y="973602"/>
                    <a:pt x="40295" y="964765"/>
                    <a:pt x="24566" y="949036"/>
                  </a:cubicBezTo>
                  <a:cubicBezTo>
                    <a:pt x="8837" y="933307"/>
                    <a:pt x="0" y="911974"/>
                    <a:pt x="0" y="889729"/>
                  </a:cubicBezTo>
                  <a:lnTo>
                    <a:pt x="0" y="83872"/>
                  </a:lnTo>
                  <a:cubicBezTo>
                    <a:pt x="0" y="61628"/>
                    <a:pt x="8837" y="40295"/>
                    <a:pt x="24566" y="24566"/>
                  </a:cubicBezTo>
                  <a:cubicBezTo>
                    <a:pt x="40295" y="8837"/>
                    <a:pt x="61628" y="0"/>
                    <a:pt x="8387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3825">
              <a:solidFill>
                <a:srgbClr val="62CACA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551691" y="5143500"/>
            <a:ext cx="4707609" cy="3696644"/>
            <a:chOff x="0" y="0"/>
            <a:chExt cx="1239864" cy="97360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39864" cy="973602"/>
            </a:xfrm>
            <a:custGeom>
              <a:avLst/>
              <a:gdLst/>
              <a:ahLst/>
              <a:cxnLst/>
              <a:rect l="l" t="t" r="r" b="b"/>
              <a:pathLst>
                <a:path w="1239864" h="973602">
                  <a:moveTo>
                    <a:pt x="83872" y="0"/>
                  </a:moveTo>
                  <a:lnTo>
                    <a:pt x="1155992" y="0"/>
                  </a:lnTo>
                  <a:cubicBezTo>
                    <a:pt x="1202313" y="0"/>
                    <a:pt x="1239864" y="37551"/>
                    <a:pt x="1239864" y="83872"/>
                  </a:cubicBezTo>
                  <a:lnTo>
                    <a:pt x="1239864" y="889729"/>
                  </a:lnTo>
                  <a:cubicBezTo>
                    <a:pt x="1239864" y="911974"/>
                    <a:pt x="1231027" y="933307"/>
                    <a:pt x="1215298" y="949036"/>
                  </a:cubicBezTo>
                  <a:cubicBezTo>
                    <a:pt x="1199569" y="964765"/>
                    <a:pt x="1178236" y="973602"/>
                    <a:pt x="1155992" y="973602"/>
                  </a:cubicBezTo>
                  <a:lnTo>
                    <a:pt x="83872" y="973602"/>
                  </a:lnTo>
                  <a:cubicBezTo>
                    <a:pt x="61628" y="973602"/>
                    <a:pt x="40295" y="964765"/>
                    <a:pt x="24566" y="949036"/>
                  </a:cubicBezTo>
                  <a:cubicBezTo>
                    <a:pt x="8837" y="933307"/>
                    <a:pt x="0" y="911974"/>
                    <a:pt x="0" y="889729"/>
                  </a:cubicBezTo>
                  <a:lnTo>
                    <a:pt x="0" y="83872"/>
                  </a:lnTo>
                  <a:cubicBezTo>
                    <a:pt x="0" y="61628"/>
                    <a:pt x="8837" y="40295"/>
                    <a:pt x="24566" y="24566"/>
                  </a:cubicBezTo>
                  <a:cubicBezTo>
                    <a:pt x="40295" y="8837"/>
                    <a:pt x="61628" y="0"/>
                    <a:pt x="8387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3825">
              <a:solidFill>
                <a:srgbClr val="62CACA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765665"/>
            <a:ext cx="16361485" cy="1854293"/>
            <a:chOff x="0" y="0"/>
            <a:chExt cx="4309198" cy="4883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09197" cy="488373"/>
            </a:xfrm>
            <a:custGeom>
              <a:avLst/>
              <a:gdLst/>
              <a:ahLst/>
              <a:cxnLst/>
              <a:rect l="l" t="t" r="r" b="b"/>
              <a:pathLst>
                <a:path w="4309197" h="488373">
                  <a:moveTo>
                    <a:pt x="24132" y="0"/>
                  </a:moveTo>
                  <a:lnTo>
                    <a:pt x="4285065" y="0"/>
                  </a:lnTo>
                  <a:cubicBezTo>
                    <a:pt x="4291466" y="0"/>
                    <a:pt x="4297604" y="2542"/>
                    <a:pt x="4302129" y="7068"/>
                  </a:cubicBezTo>
                  <a:cubicBezTo>
                    <a:pt x="4306655" y="11594"/>
                    <a:pt x="4309197" y="17732"/>
                    <a:pt x="4309197" y="24132"/>
                  </a:cubicBezTo>
                  <a:lnTo>
                    <a:pt x="4309197" y="464241"/>
                  </a:lnTo>
                  <a:cubicBezTo>
                    <a:pt x="4309197" y="470642"/>
                    <a:pt x="4306655" y="476780"/>
                    <a:pt x="4302129" y="481305"/>
                  </a:cubicBezTo>
                  <a:cubicBezTo>
                    <a:pt x="4297604" y="485831"/>
                    <a:pt x="4291466" y="488373"/>
                    <a:pt x="4285065" y="488373"/>
                  </a:cubicBezTo>
                  <a:lnTo>
                    <a:pt x="24132" y="488373"/>
                  </a:lnTo>
                  <a:cubicBezTo>
                    <a:pt x="17732" y="488373"/>
                    <a:pt x="11594" y="485831"/>
                    <a:pt x="7068" y="481305"/>
                  </a:cubicBezTo>
                  <a:cubicBezTo>
                    <a:pt x="2542" y="476780"/>
                    <a:pt x="0" y="470642"/>
                    <a:pt x="0" y="464241"/>
                  </a:cubicBezTo>
                  <a:lnTo>
                    <a:pt x="0" y="24132"/>
                  </a:lnTo>
                  <a:cubicBezTo>
                    <a:pt x="0" y="17732"/>
                    <a:pt x="2542" y="11594"/>
                    <a:pt x="7068" y="7068"/>
                  </a:cubicBezTo>
                  <a:cubicBezTo>
                    <a:pt x="11594" y="2542"/>
                    <a:pt x="17732" y="0"/>
                    <a:pt x="24132" y="0"/>
                  </a:cubicBezTo>
                  <a:close/>
                </a:path>
              </a:pathLst>
            </a:custGeom>
            <a:solidFill>
              <a:srgbClr val="62CAC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5827336" y="9509749"/>
            <a:ext cx="1553700" cy="3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10">
                <a:solidFill>
                  <a:srgbClr val="141E2B"/>
                </a:solidFill>
                <a:latin typeface="Open Sans Bold"/>
              </a:rPr>
              <a:t>© We Teach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106263" y="1121334"/>
            <a:ext cx="12075473" cy="1028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  <a:spcBef>
                <a:spcPct val="0"/>
              </a:spcBef>
            </a:pPr>
            <a:r>
              <a:rPr lang="en-US" sz="6000" spc="36">
                <a:solidFill>
                  <a:srgbClr val="141E2B"/>
                </a:solidFill>
                <a:latin typeface="Broadway"/>
              </a:rPr>
              <a:t>Annotation: Act 1, scene 5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04254" y="3262670"/>
            <a:ext cx="16185930" cy="2752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en-US" sz="4500" spc="27">
                <a:solidFill>
                  <a:srgbClr val="141E2B"/>
                </a:solidFill>
                <a:latin typeface="Century Gothic Paneuropean"/>
              </a:rPr>
              <a:t>It seems she hangs upon the cheek of </a:t>
            </a:r>
            <a:r>
              <a:rPr lang="en-US" sz="4500" spc="27">
                <a:solidFill>
                  <a:srgbClr val="141E2B"/>
                </a:solidFill>
                <a:latin typeface="Century Gothic Paneuropean Bold"/>
              </a:rPr>
              <a:t>night</a:t>
            </a:r>
          </a:p>
          <a:p>
            <a:pPr>
              <a:lnSpc>
                <a:spcPts val="5400"/>
              </a:lnSpc>
            </a:pPr>
            <a:r>
              <a:rPr lang="en-US" sz="4500" spc="27">
                <a:solidFill>
                  <a:srgbClr val="141E2B"/>
                </a:solidFill>
                <a:latin typeface="Century Gothic Paneuropean Bold"/>
              </a:rPr>
              <a:t>As </a:t>
            </a:r>
            <a:r>
              <a:rPr lang="en-US" sz="4500" spc="27">
                <a:solidFill>
                  <a:srgbClr val="141E2B"/>
                </a:solidFill>
                <a:latin typeface="Century Gothic Paneuropean"/>
              </a:rPr>
              <a:t>a </a:t>
            </a:r>
            <a:r>
              <a:rPr lang="en-US" sz="4500" spc="27">
                <a:solidFill>
                  <a:srgbClr val="141E2B"/>
                </a:solidFill>
                <a:latin typeface="Century Gothic Paneuropean Bold"/>
              </a:rPr>
              <a:t>rich jewel</a:t>
            </a:r>
            <a:r>
              <a:rPr lang="en-US" sz="4500" spc="27">
                <a:solidFill>
                  <a:srgbClr val="141E2B"/>
                </a:solidFill>
                <a:latin typeface="Century Gothic Paneuropean"/>
              </a:rPr>
              <a:t> in an </a:t>
            </a:r>
            <a:r>
              <a:rPr lang="en-US" sz="4500" spc="27">
                <a:solidFill>
                  <a:srgbClr val="141E2B"/>
                </a:solidFill>
                <a:latin typeface="Century Gothic Paneuropean Bold"/>
              </a:rPr>
              <a:t>Ethiop’s ear</a:t>
            </a:r>
          </a:p>
          <a:p>
            <a:pPr marL="0" lvl="0" indent="0">
              <a:lnSpc>
                <a:spcPts val="5400"/>
              </a:lnSpc>
              <a:spcBef>
                <a:spcPct val="0"/>
              </a:spcBef>
            </a:pPr>
            <a:endParaRPr lang="en-US" sz="4500" spc="27">
              <a:solidFill>
                <a:srgbClr val="141E2B"/>
              </a:solidFill>
              <a:latin typeface="Century Gothic Paneuropean Bold"/>
            </a:endParaRPr>
          </a:p>
          <a:p>
            <a:pPr marL="0" lvl="0" indent="0">
              <a:lnSpc>
                <a:spcPts val="5400"/>
              </a:lnSpc>
              <a:spcBef>
                <a:spcPct val="0"/>
              </a:spcBef>
            </a:pPr>
            <a:endParaRPr lang="en-US" sz="4500" spc="27">
              <a:solidFill>
                <a:srgbClr val="141E2B"/>
              </a:solidFill>
              <a:latin typeface="Century Gothic Paneuropean Bo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840919" y="5143500"/>
            <a:ext cx="4707609" cy="3696644"/>
            <a:chOff x="0" y="0"/>
            <a:chExt cx="1239864" cy="9736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39864" cy="973602"/>
            </a:xfrm>
            <a:custGeom>
              <a:avLst/>
              <a:gdLst/>
              <a:ahLst/>
              <a:cxnLst/>
              <a:rect l="l" t="t" r="r" b="b"/>
              <a:pathLst>
                <a:path w="1239864" h="973602">
                  <a:moveTo>
                    <a:pt x="83872" y="0"/>
                  </a:moveTo>
                  <a:lnTo>
                    <a:pt x="1155992" y="0"/>
                  </a:lnTo>
                  <a:cubicBezTo>
                    <a:pt x="1202313" y="0"/>
                    <a:pt x="1239864" y="37551"/>
                    <a:pt x="1239864" y="83872"/>
                  </a:cubicBezTo>
                  <a:lnTo>
                    <a:pt x="1239864" y="889729"/>
                  </a:lnTo>
                  <a:cubicBezTo>
                    <a:pt x="1239864" y="911974"/>
                    <a:pt x="1231027" y="933307"/>
                    <a:pt x="1215298" y="949036"/>
                  </a:cubicBezTo>
                  <a:cubicBezTo>
                    <a:pt x="1199569" y="964765"/>
                    <a:pt x="1178236" y="973602"/>
                    <a:pt x="1155992" y="973602"/>
                  </a:cubicBezTo>
                  <a:lnTo>
                    <a:pt x="83872" y="973602"/>
                  </a:lnTo>
                  <a:cubicBezTo>
                    <a:pt x="61628" y="973602"/>
                    <a:pt x="40295" y="964765"/>
                    <a:pt x="24566" y="949036"/>
                  </a:cubicBezTo>
                  <a:cubicBezTo>
                    <a:pt x="8837" y="933307"/>
                    <a:pt x="0" y="911974"/>
                    <a:pt x="0" y="889729"/>
                  </a:cubicBezTo>
                  <a:lnTo>
                    <a:pt x="0" y="83872"/>
                  </a:lnTo>
                  <a:cubicBezTo>
                    <a:pt x="0" y="61628"/>
                    <a:pt x="8837" y="40295"/>
                    <a:pt x="24566" y="24566"/>
                  </a:cubicBezTo>
                  <a:cubicBezTo>
                    <a:pt x="40295" y="8837"/>
                    <a:pt x="61628" y="0"/>
                    <a:pt x="8387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3825">
              <a:solidFill>
                <a:srgbClr val="62CACA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40919" y="5442546"/>
            <a:ext cx="4257837" cy="2400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spc="24">
                <a:solidFill>
                  <a:srgbClr val="141E2B"/>
                </a:solidFill>
                <a:latin typeface="Century Gothic Paneuropean"/>
              </a:rPr>
              <a:t>What are the connotations of the image of a rich jewel?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6696305" y="5252302"/>
            <a:ext cx="4707609" cy="3696644"/>
            <a:chOff x="0" y="0"/>
            <a:chExt cx="1239864" cy="97360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39864" cy="973602"/>
            </a:xfrm>
            <a:custGeom>
              <a:avLst/>
              <a:gdLst/>
              <a:ahLst/>
              <a:cxnLst/>
              <a:rect l="l" t="t" r="r" b="b"/>
              <a:pathLst>
                <a:path w="1239864" h="973602">
                  <a:moveTo>
                    <a:pt x="83872" y="0"/>
                  </a:moveTo>
                  <a:lnTo>
                    <a:pt x="1155992" y="0"/>
                  </a:lnTo>
                  <a:cubicBezTo>
                    <a:pt x="1202313" y="0"/>
                    <a:pt x="1239864" y="37551"/>
                    <a:pt x="1239864" y="83872"/>
                  </a:cubicBezTo>
                  <a:lnTo>
                    <a:pt x="1239864" y="889729"/>
                  </a:lnTo>
                  <a:cubicBezTo>
                    <a:pt x="1239864" y="911974"/>
                    <a:pt x="1231027" y="933307"/>
                    <a:pt x="1215298" y="949036"/>
                  </a:cubicBezTo>
                  <a:cubicBezTo>
                    <a:pt x="1199569" y="964765"/>
                    <a:pt x="1178236" y="973602"/>
                    <a:pt x="1155992" y="973602"/>
                  </a:cubicBezTo>
                  <a:lnTo>
                    <a:pt x="83872" y="973602"/>
                  </a:lnTo>
                  <a:cubicBezTo>
                    <a:pt x="61628" y="973602"/>
                    <a:pt x="40295" y="964765"/>
                    <a:pt x="24566" y="949036"/>
                  </a:cubicBezTo>
                  <a:cubicBezTo>
                    <a:pt x="8837" y="933307"/>
                    <a:pt x="0" y="911974"/>
                    <a:pt x="0" y="889729"/>
                  </a:cubicBezTo>
                  <a:lnTo>
                    <a:pt x="0" y="83872"/>
                  </a:lnTo>
                  <a:cubicBezTo>
                    <a:pt x="0" y="61628"/>
                    <a:pt x="8837" y="40295"/>
                    <a:pt x="24566" y="24566"/>
                  </a:cubicBezTo>
                  <a:cubicBezTo>
                    <a:pt x="40295" y="8837"/>
                    <a:pt x="61628" y="0"/>
                    <a:pt x="8387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3825">
              <a:solidFill>
                <a:srgbClr val="62CACA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6921191" y="5442546"/>
            <a:ext cx="4257837" cy="3000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spc="24">
                <a:solidFill>
                  <a:srgbClr val="141E2B"/>
                </a:solidFill>
                <a:latin typeface="Century Gothic Paneuropean"/>
              </a:rPr>
              <a:t>How does the simile describing a jewel in an Ethiop's ear link to Juliet?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2556439" y="5143500"/>
            <a:ext cx="4707609" cy="3696644"/>
            <a:chOff x="0" y="0"/>
            <a:chExt cx="1239864" cy="97360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39864" cy="973602"/>
            </a:xfrm>
            <a:custGeom>
              <a:avLst/>
              <a:gdLst/>
              <a:ahLst/>
              <a:cxnLst/>
              <a:rect l="l" t="t" r="r" b="b"/>
              <a:pathLst>
                <a:path w="1239864" h="973602">
                  <a:moveTo>
                    <a:pt x="83872" y="0"/>
                  </a:moveTo>
                  <a:lnTo>
                    <a:pt x="1155992" y="0"/>
                  </a:lnTo>
                  <a:cubicBezTo>
                    <a:pt x="1202313" y="0"/>
                    <a:pt x="1239864" y="37551"/>
                    <a:pt x="1239864" y="83872"/>
                  </a:cubicBezTo>
                  <a:lnTo>
                    <a:pt x="1239864" y="889729"/>
                  </a:lnTo>
                  <a:cubicBezTo>
                    <a:pt x="1239864" y="911974"/>
                    <a:pt x="1231027" y="933307"/>
                    <a:pt x="1215298" y="949036"/>
                  </a:cubicBezTo>
                  <a:cubicBezTo>
                    <a:pt x="1199569" y="964765"/>
                    <a:pt x="1178236" y="973602"/>
                    <a:pt x="1155992" y="973602"/>
                  </a:cubicBezTo>
                  <a:lnTo>
                    <a:pt x="83872" y="973602"/>
                  </a:lnTo>
                  <a:cubicBezTo>
                    <a:pt x="61628" y="973602"/>
                    <a:pt x="40295" y="964765"/>
                    <a:pt x="24566" y="949036"/>
                  </a:cubicBezTo>
                  <a:cubicBezTo>
                    <a:pt x="8837" y="933307"/>
                    <a:pt x="0" y="911974"/>
                    <a:pt x="0" y="889729"/>
                  </a:cubicBezTo>
                  <a:lnTo>
                    <a:pt x="0" y="83872"/>
                  </a:lnTo>
                  <a:cubicBezTo>
                    <a:pt x="0" y="61628"/>
                    <a:pt x="8837" y="40295"/>
                    <a:pt x="24566" y="24566"/>
                  </a:cubicBezTo>
                  <a:cubicBezTo>
                    <a:pt x="40295" y="8837"/>
                    <a:pt x="61628" y="0"/>
                    <a:pt x="8387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3825">
              <a:solidFill>
                <a:srgbClr val="62CACA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2688529" y="5404643"/>
            <a:ext cx="4257837" cy="3000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spc="24">
                <a:solidFill>
                  <a:srgbClr val="141E2B"/>
                </a:solidFill>
                <a:latin typeface="Century Gothic Paneuropean"/>
              </a:rPr>
              <a:t>How does Shakespeare use dark and light imagery in this quote?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765665"/>
            <a:ext cx="16361485" cy="1854293"/>
            <a:chOff x="0" y="0"/>
            <a:chExt cx="4309198" cy="4883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09197" cy="488373"/>
            </a:xfrm>
            <a:custGeom>
              <a:avLst/>
              <a:gdLst/>
              <a:ahLst/>
              <a:cxnLst/>
              <a:rect l="l" t="t" r="r" b="b"/>
              <a:pathLst>
                <a:path w="4309197" h="488373">
                  <a:moveTo>
                    <a:pt x="24132" y="0"/>
                  </a:moveTo>
                  <a:lnTo>
                    <a:pt x="4285065" y="0"/>
                  </a:lnTo>
                  <a:cubicBezTo>
                    <a:pt x="4291466" y="0"/>
                    <a:pt x="4297604" y="2542"/>
                    <a:pt x="4302129" y="7068"/>
                  </a:cubicBezTo>
                  <a:cubicBezTo>
                    <a:pt x="4306655" y="11594"/>
                    <a:pt x="4309197" y="17732"/>
                    <a:pt x="4309197" y="24132"/>
                  </a:cubicBezTo>
                  <a:lnTo>
                    <a:pt x="4309197" y="464241"/>
                  </a:lnTo>
                  <a:cubicBezTo>
                    <a:pt x="4309197" y="470642"/>
                    <a:pt x="4306655" y="476780"/>
                    <a:pt x="4302129" y="481305"/>
                  </a:cubicBezTo>
                  <a:cubicBezTo>
                    <a:pt x="4297604" y="485831"/>
                    <a:pt x="4291466" y="488373"/>
                    <a:pt x="4285065" y="488373"/>
                  </a:cubicBezTo>
                  <a:lnTo>
                    <a:pt x="24132" y="488373"/>
                  </a:lnTo>
                  <a:cubicBezTo>
                    <a:pt x="17732" y="488373"/>
                    <a:pt x="11594" y="485831"/>
                    <a:pt x="7068" y="481305"/>
                  </a:cubicBezTo>
                  <a:cubicBezTo>
                    <a:pt x="2542" y="476780"/>
                    <a:pt x="0" y="470642"/>
                    <a:pt x="0" y="464241"/>
                  </a:cubicBezTo>
                  <a:lnTo>
                    <a:pt x="0" y="24132"/>
                  </a:lnTo>
                  <a:cubicBezTo>
                    <a:pt x="0" y="17732"/>
                    <a:pt x="2542" y="11594"/>
                    <a:pt x="7068" y="7068"/>
                  </a:cubicBezTo>
                  <a:cubicBezTo>
                    <a:pt x="11594" y="2542"/>
                    <a:pt x="17732" y="0"/>
                    <a:pt x="24132" y="0"/>
                  </a:cubicBezTo>
                  <a:close/>
                </a:path>
              </a:pathLst>
            </a:custGeom>
            <a:solidFill>
              <a:srgbClr val="62CAC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5827336" y="9509749"/>
            <a:ext cx="1553700" cy="3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10">
                <a:solidFill>
                  <a:srgbClr val="141E2B"/>
                </a:solidFill>
                <a:latin typeface="Open Sans Bold"/>
              </a:rPr>
              <a:t>© We Teach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106263" y="1121334"/>
            <a:ext cx="12075473" cy="1028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  <a:spcBef>
                <a:spcPct val="0"/>
              </a:spcBef>
            </a:pPr>
            <a:r>
              <a:rPr lang="en-US" sz="6000" spc="36">
                <a:solidFill>
                  <a:srgbClr val="141E2B"/>
                </a:solidFill>
                <a:latin typeface="Broadway"/>
              </a:rPr>
              <a:t>Annotation: Act 1, scene 5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04254" y="3262670"/>
            <a:ext cx="16185930" cy="2066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en-US" sz="4500" spc="27">
                <a:solidFill>
                  <a:srgbClr val="141E2B"/>
                </a:solidFill>
                <a:latin typeface="Century Gothic Paneuropean Bold"/>
              </a:rPr>
              <a:t>Beauty</a:t>
            </a:r>
            <a:r>
              <a:rPr lang="en-US" sz="4500" spc="27">
                <a:solidFill>
                  <a:srgbClr val="141E2B"/>
                </a:solidFill>
                <a:latin typeface="Century Gothic Paneuropean"/>
              </a:rPr>
              <a:t> </a:t>
            </a:r>
            <a:r>
              <a:rPr lang="en-US" sz="4500" spc="27">
                <a:solidFill>
                  <a:srgbClr val="141E2B"/>
                </a:solidFill>
                <a:latin typeface="Century Gothic Paneuropean Bold"/>
              </a:rPr>
              <a:t>too rich</a:t>
            </a:r>
            <a:r>
              <a:rPr lang="en-US" sz="4500" spc="27">
                <a:solidFill>
                  <a:srgbClr val="141E2B"/>
                </a:solidFill>
                <a:latin typeface="Century Gothic Paneuropean"/>
              </a:rPr>
              <a:t> for use, for Earth </a:t>
            </a:r>
            <a:r>
              <a:rPr lang="en-US" sz="4500" spc="27">
                <a:solidFill>
                  <a:srgbClr val="141E2B"/>
                </a:solidFill>
                <a:latin typeface="Century Gothic Paneuropean Bold"/>
              </a:rPr>
              <a:t>too dear</a:t>
            </a:r>
            <a:r>
              <a:rPr lang="en-US" sz="4500" spc="27">
                <a:solidFill>
                  <a:srgbClr val="141E2B"/>
                </a:solidFill>
                <a:latin typeface="Century Gothic Paneuropean"/>
              </a:rPr>
              <a:t>.</a:t>
            </a:r>
          </a:p>
          <a:p>
            <a:pPr marL="0" lvl="0" indent="0">
              <a:lnSpc>
                <a:spcPts val="5400"/>
              </a:lnSpc>
              <a:spcBef>
                <a:spcPct val="0"/>
              </a:spcBef>
            </a:pPr>
            <a:endParaRPr lang="en-US" sz="4500" spc="27">
              <a:solidFill>
                <a:srgbClr val="141E2B"/>
              </a:solidFill>
              <a:latin typeface="Century Gothic Paneuropean"/>
            </a:endParaRPr>
          </a:p>
          <a:p>
            <a:pPr marL="0" lvl="0" indent="0">
              <a:lnSpc>
                <a:spcPts val="5400"/>
              </a:lnSpc>
              <a:spcBef>
                <a:spcPct val="0"/>
              </a:spcBef>
            </a:pPr>
            <a:endParaRPr lang="en-US" sz="4500" spc="27">
              <a:solidFill>
                <a:srgbClr val="141E2B"/>
              </a:solidFill>
              <a:latin typeface="Century Gothic Paneuropean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840919" y="5143500"/>
            <a:ext cx="4707609" cy="3696644"/>
            <a:chOff x="0" y="0"/>
            <a:chExt cx="1239864" cy="9736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39864" cy="973602"/>
            </a:xfrm>
            <a:custGeom>
              <a:avLst/>
              <a:gdLst/>
              <a:ahLst/>
              <a:cxnLst/>
              <a:rect l="l" t="t" r="r" b="b"/>
              <a:pathLst>
                <a:path w="1239864" h="973602">
                  <a:moveTo>
                    <a:pt x="83872" y="0"/>
                  </a:moveTo>
                  <a:lnTo>
                    <a:pt x="1155992" y="0"/>
                  </a:lnTo>
                  <a:cubicBezTo>
                    <a:pt x="1202313" y="0"/>
                    <a:pt x="1239864" y="37551"/>
                    <a:pt x="1239864" y="83872"/>
                  </a:cubicBezTo>
                  <a:lnTo>
                    <a:pt x="1239864" y="889729"/>
                  </a:lnTo>
                  <a:cubicBezTo>
                    <a:pt x="1239864" y="911974"/>
                    <a:pt x="1231027" y="933307"/>
                    <a:pt x="1215298" y="949036"/>
                  </a:cubicBezTo>
                  <a:cubicBezTo>
                    <a:pt x="1199569" y="964765"/>
                    <a:pt x="1178236" y="973602"/>
                    <a:pt x="1155992" y="973602"/>
                  </a:cubicBezTo>
                  <a:lnTo>
                    <a:pt x="83872" y="973602"/>
                  </a:lnTo>
                  <a:cubicBezTo>
                    <a:pt x="61628" y="973602"/>
                    <a:pt x="40295" y="964765"/>
                    <a:pt x="24566" y="949036"/>
                  </a:cubicBezTo>
                  <a:cubicBezTo>
                    <a:pt x="8837" y="933307"/>
                    <a:pt x="0" y="911974"/>
                    <a:pt x="0" y="889729"/>
                  </a:cubicBezTo>
                  <a:lnTo>
                    <a:pt x="0" y="83872"/>
                  </a:lnTo>
                  <a:cubicBezTo>
                    <a:pt x="0" y="61628"/>
                    <a:pt x="8837" y="40295"/>
                    <a:pt x="24566" y="24566"/>
                  </a:cubicBezTo>
                  <a:cubicBezTo>
                    <a:pt x="40295" y="8837"/>
                    <a:pt x="61628" y="0"/>
                    <a:pt x="8387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3825">
              <a:solidFill>
                <a:srgbClr val="62CACA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57343" y="5404643"/>
            <a:ext cx="4257837" cy="3000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spc="24">
                <a:solidFill>
                  <a:srgbClr val="141E2B"/>
                </a:solidFill>
                <a:latin typeface="Century Gothic Paneuropean"/>
              </a:rPr>
              <a:t>Why might Shakespeare present Romeo as focused on Juliet's 'beauty'?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6696305" y="5252302"/>
            <a:ext cx="4707609" cy="3696644"/>
            <a:chOff x="0" y="0"/>
            <a:chExt cx="1239864" cy="97360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39864" cy="973602"/>
            </a:xfrm>
            <a:custGeom>
              <a:avLst/>
              <a:gdLst/>
              <a:ahLst/>
              <a:cxnLst/>
              <a:rect l="l" t="t" r="r" b="b"/>
              <a:pathLst>
                <a:path w="1239864" h="973602">
                  <a:moveTo>
                    <a:pt x="83872" y="0"/>
                  </a:moveTo>
                  <a:lnTo>
                    <a:pt x="1155992" y="0"/>
                  </a:lnTo>
                  <a:cubicBezTo>
                    <a:pt x="1202313" y="0"/>
                    <a:pt x="1239864" y="37551"/>
                    <a:pt x="1239864" y="83872"/>
                  </a:cubicBezTo>
                  <a:lnTo>
                    <a:pt x="1239864" y="889729"/>
                  </a:lnTo>
                  <a:cubicBezTo>
                    <a:pt x="1239864" y="911974"/>
                    <a:pt x="1231027" y="933307"/>
                    <a:pt x="1215298" y="949036"/>
                  </a:cubicBezTo>
                  <a:cubicBezTo>
                    <a:pt x="1199569" y="964765"/>
                    <a:pt x="1178236" y="973602"/>
                    <a:pt x="1155992" y="973602"/>
                  </a:cubicBezTo>
                  <a:lnTo>
                    <a:pt x="83872" y="973602"/>
                  </a:lnTo>
                  <a:cubicBezTo>
                    <a:pt x="61628" y="973602"/>
                    <a:pt x="40295" y="964765"/>
                    <a:pt x="24566" y="949036"/>
                  </a:cubicBezTo>
                  <a:cubicBezTo>
                    <a:pt x="8837" y="933307"/>
                    <a:pt x="0" y="911974"/>
                    <a:pt x="0" y="889729"/>
                  </a:cubicBezTo>
                  <a:lnTo>
                    <a:pt x="0" y="83872"/>
                  </a:lnTo>
                  <a:cubicBezTo>
                    <a:pt x="0" y="61628"/>
                    <a:pt x="8837" y="40295"/>
                    <a:pt x="24566" y="24566"/>
                  </a:cubicBezTo>
                  <a:cubicBezTo>
                    <a:pt x="40295" y="8837"/>
                    <a:pt x="61628" y="0"/>
                    <a:pt x="8387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3825">
              <a:solidFill>
                <a:srgbClr val="62CACA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6921191" y="5977031"/>
            <a:ext cx="4257837" cy="1800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spc="24">
                <a:solidFill>
                  <a:srgbClr val="141E2B"/>
                </a:solidFill>
                <a:latin typeface="Century Gothic Paneuropean"/>
              </a:rPr>
              <a:t>How does Shakespeare use hyperbole here?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2556439" y="5143500"/>
            <a:ext cx="4707609" cy="3696644"/>
            <a:chOff x="0" y="0"/>
            <a:chExt cx="1239864" cy="97360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39864" cy="973602"/>
            </a:xfrm>
            <a:custGeom>
              <a:avLst/>
              <a:gdLst/>
              <a:ahLst/>
              <a:cxnLst/>
              <a:rect l="l" t="t" r="r" b="b"/>
              <a:pathLst>
                <a:path w="1239864" h="973602">
                  <a:moveTo>
                    <a:pt x="83872" y="0"/>
                  </a:moveTo>
                  <a:lnTo>
                    <a:pt x="1155992" y="0"/>
                  </a:lnTo>
                  <a:cubicBezTo>
                    <a:pt x="1202313" y="0"/>
                    <a:pt x="1239864" y="37551"/>
                    <a:pt x="1239864" y="83872"/>
                  </a:cubicBezTo>
                  <a:lnTo>
                    <a:pt x="1239864" y="889729"/>
                  </a:lnTo>
                  <a:cubicBezTo>
                    <a:pt x="1239864" y="911974"/>
                    <a:pt x="1231027" y="933307"/>
                    <a:pt x="1215298" y="949036"/>
                  </a:cubicBezTo>
                  <a:cubicBezTo>
                    <a:pt x="1199569" y="964765"/>
                    <a:pt x="1178236" y="973602"/>
                    <a:pt x="1155992" y="973602"/>
                  </a:cubicBezTo>
                  <a:lnTo>
                    <a:pt x="83872" y="973602"/>
                  </a:lnTo>
                  <a:cubicBezTo>
                    <a:pt x="61628" y="973602"/>
                    <a:pt x="40295" y="964765"/>
                    <a:pt x="24566" y="949036"/>
                  </a:cubicBezTo>
                  <a:cubicBezTo>
                    <a:pt x="8837" y="933307"/>
                    <a:pt x="0" y="911974"/>
                    <a:pt x="0" y="889729"/>
                  </a:cubicBezTo>
                  <a:lnTo>
                    <a:pt x="0" y="83872"/>
                  </a:lnTo>
                  <a:cubicBezTo>
                    <a:pt x="0" y="61628"/>
                    <a:pt x="8837" y="40295"/>
                    <a:pt x="24566" y="24566"/>
                  </a:cubicBezTo>
                  <a:cubicBezTo>
                    <a:pt x="40295" y="8837"/>
                    <a:pt x="61628" y="0"/>
                    <a:pt x="8387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3825">
              <a:solidFill>
                <a:srgbClr val="62CACA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2688529" y="5404643"/>
            <a:ext cx="4257837" cy="2400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spc="24">
                <a:solidFill>
                  <a:srgbClr val="141E2B"/>
                </a:solidFill>
                <a:latin typeface="Century Gothic Paneuropean"/>
              </a:rPr>
              <a:t>How does Shakespeare present Romeo's view of Juliet?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765665"/>
            <a:ext cx="16361485" cy="1854293"/>
            <a:chOff x="0" y="0"/>
            <a:chExt cx="4309198" cy="4883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09197" cy="488373"/>
            </a:xfrm>
            <a:custGeom>
              <a:avLst/>
              <a:gdLst/>
              <a:ahLst/>
              <a:cxnLst/>
              <a:rect l="l" t="t" r="r" b="b"/>
              <a:pathLst>
                <a:path w="4309197" h="488373">
                  <a:moveTo>
                    <a:pt x="24132" y="0"/>
                  </a:moveTo>
                  <a:lnTo>
                    <a:pt x="4285065" y="0"/>
                  </a:lnTo>
                  <a:cubicBezTo>
                    <a:pt x="4291466" y="0"/>
                    <a:pt x="4297604" y="2542"/>
                    <a:pt x="4302129" y="7068"/>
                  </a:cubicBezTo>
                  <a:cubicBezTo>
                    <a:pt x="4306655" y="11594"/>
                    <a:pt x="4309197" y="17732"/>
                    <a:pt x="4309197" y="24132"/>
                  </a:cubicBezTo>
                  <a:lnTo>
                    <a:pt x="4309197" y="464241"/>
                  </a:lnTo>
                  <a:cubicBezTo>
                    <a:pt x="4309197" y="470642"/>
                    <a:pt x="4306655" y="476780"/>
                    <a:pt x="4302129" y="481305"/>
                  </a:cubicBezTo>
                  <a:cubicBezTo>
                    <a:pt x="4297604" y="485831"/>
                    <a:pt x="4291466" y="488373"/>
                    <a:pt x="4285065" y="488373"/>
                  </a:cubicBezTo>
                  <a:lnTo>
                    <a:pt x="24132" y="488373"/>
                  </a:lnTo>
                  <a:cubicBezTo>
                    <a:pt x="17732" y="488373"/>
                    <a:pt x="11594" y="485831"/>
                    <a:pt x="7068" y="481305"/>
                  </a:cubicBezTo>
                  <a:cubicBezTo>
                    <a:pt x="2542" y="476780"/>
                    <a:pt x="0" y="470642"/>
                    <a:pt x="0" y="464241"/>
                  </a:cubicBezTo>
                  <a:lnTo>
                    <a:pt x="0" y="24132"/>
                  </a:lnTo>
                  <a:cubicBezTo>
                    <a:pt x="0" y="17732"/>
                    <a:pt x="2542" y="11594"/>
                    <a:pt x="7068" y="7068"/>
                  </a:cubicBezTo>
                  <a:cubicBezTo>
                    <a:pt x="11594" y="2542"/>
                    <a:pt x="17732" y="0"/>
                    <a:pt x="24132" y="0"/>
                  </a:cubicBezTo>
                  <a:close/>
                </a:path>
              </a:pathLst>
            </a:custGeom>
            <a:solidFill>
              <a:srgbClr val="62CAC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5827336" y="9509749"/>
            <a:ext cx="1553700" cy="3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10">
                <a:solidFill>
                  <a:srgbClr val="141E2B"/>
                </a:solidFill>
                <a:latin typeface="Open Sans Bold"/>
              </a:rPr>
              <a:t>© We Teach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106263" y="1121334"/>
            <a:ext cx="12075473" cy="1028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  <a:spcBef>
                <a:spcPct val="0"/>
              </a:spcBef>
            </a:pPr>
            <a:r>
              <a:rPr lang="en-US" sz="6000" spc="36">
                <a:solidFill>
                  <a:srgbClr val="141E2B"/>
                </a:solidFill>
                <a:latin typeface="Broadway"/>
              </a:rPr>
              <a:t>Annotation: Act 1, scene 5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04254" y="3262670"/>
            <a:ext cx="16185930" cy="2066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en-US" sz="4500" spc="27">
                <a:solidFill>
                  <a:srgbClr val="141E2B"/>
                </a:solidFill>
                <a:latin typeface="Century Gothic Paneuropean Bold"/>
              </a:rPr>
              <a:t>S</a:t>
            </a:r>
            <a:r>
              <a:rPr lang="en-US" sz="4500" u="sng" spc="27">
                <a:solidFill>
                  <a:srgbClr val="141E2B"/>
                </a:solidFill>
                <a:latin typeface="Century Gothic Paneuropean"/>
              </a:rPr>
              <a:t>o</a:t>
            </a:r>
            <a:r>
              <a:rPr lang="en-US" sz="4500" spc="27">
                <a:solidFill>
                  <a:srgbClr val="141E2B"/>
                </a:solidFill>
                <a:latin typeface="Century Gothic Paneuropean"/>
              </a:rPr>
              <a:t> </a:t>
            </a:r>
            <a:r>
              <a:rPr lang="en-US" sz="4500" spc="27">
                <a:solidFill>
                  <a:srgbClr val="141E2B"/>
                </a:solidFill>
                <a:latin typeface="Century Gothic Paneuropean Bold"/>
              </a:rPr>
              <a:t>s</a:t>
            </a:r>
            <a:r>
              <a:rPr lang="en-US" sz="4500" spc="27">
                <a:solidFill>
                  <a:srgbClr val="141E2B"/>
                </a:solidFill>
                <a:latin typeface="Century Gothic Paneuropean"/>
              </a:rPr>
              <a:t>h</a:t>
            </a:r>
            <a:r>
              <a:rPr lang="en-US" sz="4500" u="sng" spc="27">
                <a:solidFill>
                  <a:srgbClr val="141E2B"/>
                </a:solidFill>
                <a:latin typeface="Century Gothic Paneuropean"/>
              </a:rPr>
              <a:t>o</a:t>
            </a:r>
            <a:r>
              <a:rPr lang="en-US" sz="4500" spc="27">
                <a:solidFill>
                  <a:srgbClr val="141E2B"/>
                </a:solidFill>
                <a:latin typeface="Century Gothic Paneuropean"/>
              </a:rPr>
              <a:t>w</a:t>
            </a:r>
            <a:r>
              <a:rPr lang="en-US" sz="4500" spc="27">
                <a:solidFill>
                  <a:srgbClr val="141E2B"/>
                </a:solidFill>
                <a:latin typeface="Century Gothic Paneuropean Bold"/>
              </a:rPr>
              <a:t>s </a:t>
            </a:r>
            <a:r>
              <a:rPr lang="en-US" sz="4500" spc="27">
                <a:solidFill>
                  <a:srgbClr val="141E2B"/>
                </a:solidFill>
                <a:latin typeface="Century Gothic Paneuropean"/>
              </a:rPr>
              <a:t>a </a:t>
            </a:r>
            <a:r>
              <a:rPr lang="en-US" sz="4500" spc="27">
                <a:solidFill>
                  <a:srgbClr val="141E2B"/>
                </a:solidFill>
                <a:latin typeface="Century Gothic Paneuropean Bold"/>
              </a:rPr>
              <a:t>s</a:t>
            </a:r>
            <a:r>
              <a:rPr lang="en-US" sz="4500" spc="27">
                <a:solidFill>
                  <a:srgbClr val="141E2B"/>
                </a:solidFill>
                <a:latin typeface="Century Gothic Paneuropean"/>
              </a:rPr>
              <a:t>n</a:t>
            </a:r>
            <a:r>
              <a:rPr lang="en-US" sz="4500" u="sng" spc="27">
                <a:solidFill>
                  <a:srgbClr val="141E2B"/>
                </a:solidFill>
                <a:latin typeface="Century Gothic Paneuropean"/>
              </a:rPr>
              <a:t>o</a:t>
            </a:r>
            <a:r>
              <a:rPr lang="en-US" sz="4500" spc="27">
                <a:solidFill>
                  <a:srgbClr val="141E2B"/>
                </a:solidFill>
                <a:latin typeface="Century Gothic Paneuropean"/>
              </a:rPr>
              <a:t>wy d</a:t>
            </a:r>
            <a:r>
              <a:rPr lang="en-US" sz="4500" u="sng" spc="27">
                <a:solidFill>
                  <a:srgbClr val="141E2B"/>
                </a:solidFill>
                <a:latin typeface="Century Gothic Paneuropean"/>
              </a:rPr>
              <a:t>o</a:t>
            </a:r>
            <a:r>
              <a:rPr lang="en-US" sz="4500" spc="27">
                <a:solidFill>
                  <a:srgbClr val="141E2B"/>
                </a:solidFill>
                <a:latin typeface="Century Gothic Paneuropean"/>
              </a:rPr>
              <a:t>ve tr</a:t>
            </a:r>
            <a:r>
              <a:rPr lang="en-US" sz="4500" u="sng" spc="27">
                <a:solidFill>
                  <a:srgbClr val="141E2B"/>
                </a:solidFill>
                <a:latin typeface="Century Gothic Paneuropean"/>
              </a:rPr>
              <a:t>oo</a:t>
            </a:r>
            <a:r>
              <a:rPr lang="en-US" sz="4500" spc="27">
                <a:solidFill>
                  <a:srgbClr val="141E2B"/>
                </a:solidFill>
                <a:latin typeface="Century Gothic Paneuropean"/>
              </a:rPr>
              <a:t>ping with cr</a:t>
            </a:r>
            <a:r>
              <a:rPr lang="en-US" sz="4500" u="sng" spc="27">
                <a:solidFill>
                  <a:srgbClr val="141E2B"/>
                </a:solidFill>
                <a:latin typeface="Century Gothic Paneuropean"/>
              </a:rPr>
              <a:t>o</a:t>
            </a:r>
            <a:r>
              <a:rPr lang="en-US" sz="4500" spc="27">
                <a:solidFill>
                  <a:srgbClr val="141E2B"/>
                </a:solidFill>
                <a:latin typeface="Century Gothic Paneuropean"/>
              </a:rPr>
              <a:t>w</a:t>
            </a:r>
            <a:r>
              <a:rPr lang="en-US" sz="4500" spc="27">
                <a:solidFill>
                  <a:srgbClr val="141E2B"/>
                </a:solidFill>
                <a:latin typeface="Century Gothic Paneuropean Bold"/>
              </a:rPr>
              <a:t>s</a:t>
            </a:r>
          </a:p>
          <a:p>
            <a:pPr marL="0" lvl="0" indent="0">
              <a:lnSpc>
                <a:spcPts val="5400"/>
              </a:lnSpc>
              <a:spcBef>
                <a:spcPct val="0"/>
              </a:spcBef>
            </a:pPr>
            <a:endParaRPr lang="en-US" sz="4500" spc="27">
              <a:solidFill>
                <a:srgbClr val="141E2B"/>
              </a:solidFill>
              <a:latin typeface="Century Gothic Paneuropean Bold"/>
            </a:endParaRPr>
          </a:p>
          <a:p>
            <a:pPr marL="0" lvl="0" indent="0">
              <a:lnSpc>
                <a:spcPts val="5400"/>
              </a:lnSpc>
              <a:spcBef>
                <a:spcPct val="0"/>
              </a:spcBef>
            </a:pPr>
            <a:endParaRPr lang="en-US" sz="4500" spc="27">
              <a:solidFill>
                <a:srgbClr val="141E2B"/>
              </a:solidFill>
              <a:latin typeface="Century Gothic Paneuropean Bo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840919" y="5143500"/>
            <a:ext cx="4707609" cy="3696644"/>
            <a:chOff x="0" y="0"/>
            <a:chExt cx="1239864" cy="9736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39864" cy="973602"/>
            </a:xfrm>
            <a:custGeom>
              <a:avLst/>
              <a:gdLst/>
              <a:ahLst/>
              <a:cxnLst/>
              <a:rect l="l" t="t" r="r" b="b"/>
              <a:pathLst>
                <a:path w="1239864" h="973602">
                  <a:moveTo>
                    <a:pt x="83872" y="0"/>
                  </a:moveTo>
                  <a:lnTo>
                    <a:pt x="1155992" y="0"/>
                  </a:lnTo>
                  <a:cubicBezTo>
                    <a:pt x="1202313" y="0"/>
                    <a:pt x="1239864" y="37551"/>
                    <a:pt x="1239864" y="83872"/>
                  </a:cubicBezTo>
                  <a:lnTo>
                    <a:pt x="1239864" y="889729"/>
                  </a:lnTo>
                  <a:cubicBezTo>
                    <a:pt x="1239864" y="911974"/>
                    <a:pt x="1231027" y="933307"/>
                    <a:pt x="1215298" y="949036"/>
                  </a:cubicBezTo>
                  <a:cubicBezTo>
                    <a:pt x="1199569" y="964765"/>
                    <a:pt x="1178236" y="973602"/>
                    <a:pt x="1155992" y="973602"/>
                  </a:cubicBezTo>
                  <a:lnTo>
                    <a:pt x="83872" y="973602"/>
                  </a:lnTo>
                  <a:cubicBezTo>
                    <a:pt x="61628" y="973602"/>
                    <a:pt x="40295" y="964765"/>
                    <a:pt x="24566" y="949036"/>
                  </a:cubicBezTo>
                  <a:cubicBezTo>
                    <a:pt x="8837" y="933307"/>
                    <a:pt x="0" y="911974"/>
                    <a:pt x="0" y="889729"/>
                  </a:cubicBezTo>
                  <a:lnTo>
                    <a:pt x="0" y="83872"/>
                  </a:lnTo>
                  <a:cubicBezTo>
                    <a:pt x="0" y="61628"/>
                    <a:pt x="8837" y="40295"/>
                    <a:pt x="24566" y="24566"/>
                  </a:cubicBezTo>
                  <a:cubicBezTo>
                    <a:pt x="40295" y="8837"/>
                    <a:pt x="61628" y="0"/>
                    <a:pt x="8387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3825">
              <a:solidFill>
                <a:srgbClr val="62CACA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57343" y="5404643"/>
            <a:ext cx="4257837" cy="2400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spc="24">
                <a:solidFill>
                  <a:srgbClr val="141E2B"/>
                </a:solidFill>
                <a:latin typeface="Century Gothic Paneuropean"/>
              </a:rPr>
              <a:t>What are the connotations of a 'dove' and 'crows'?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5855943" y="5252302"/>
            <a:ext cx="6388332" cy="3696644"/>
            <a:chOff x="0" y="0"/>
            <a:chExt cx="1682524" cy="97360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82524" cy="973602"/>
            </a:xfrm>
            <a:custGeom>
              <a:avLst/>
              <a:gdLst/>
              <a:ahLst/>
              <a:cxnLst/>
              <a:rect l="l" t="t" r="r" b="b"/>
              <a:pathLst>
                <a:path w="1682524" h="973602">
                  <a:moveTo>
                    <a:pt x="61806" y="0"/>
                  </a:moveTo>
                  <a:lnTo>
                    <a:pt x="1620718" y="0"/>
                  </a:lnTo>
                  <a:cubicBezTo>
                    <a:pt x="1654852" y="0"/>
                    <a:pt x="1682524" y="27672"/>
                    <a:pt x="1682524" y="61806"/>
                  </a:cubicBezTo>
                  <a:lnTo>
                    <a:pt x="1682524" y="911796"/>
                  </a:lnTo>
                  <a:cubicBezTo>
                    <a:pt x="1682524" y="928188"/>
                    <a:pt x="1676012" y="943908"/>
                    <a:pt x="1664421" y="955499"/>
                  </a:cubicBezTo>
                  <a:cubicBezTo>
                    <a:pt x="1652830" y="967090"/>
                    <a:pt x="1637110" y="973602"/>
                    <a:pt x="1620718" y="973602"/>
                  </a:cubicBezTo>
                  <a:lnTo>
                    <a:pt x="61806" y="973602"/>
                  </a:lnTo>
                  <a:cubicBezTo>
                    <a:pt x="27672" y="973602"/>
                    <a:pt x="0" y="945930"/>
                    <a:pt x="0" y="911796"/>
                  </a:cubicBezTo>
                  <a:lnTo>
                    <a:pt x="0" y="61806"/>
                  </a:lnTo>
                  <a:cubicBezTo>
                    <a:pt x="0" y="27672"/>
                    <a:pt x="27672" y="0"/>
                    <a:pt x="6180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3825">
              <a:solidFill>
                <a:srgbClr val="62CACA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5965798" y="5252302"/>
            <a:ext cx="6168624" cy="3600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spc="24">
                <a:solidFill>
                  <a:srgbClr val="141E2B"/>
                </a:solidFill>
                <a:latin typeface="Century Gothic Paneuropean"/>
              </a:rPr>
              <a:t>Assonance and sibilance elongates words.  Why might Shakespeare present Romeo's words as being long/slow here?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2556439" y="5143500"/>
            <a:ext cx="4707609" cy="3696644"/>
            <a:chOff x="0" y="0"/>
            <a:chExt cx="1239864" cy="97360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39864" cy="973602"/>
            </a:xfrm>
            <a:custGeom>
              <a:avLst/>
              <a:gdLst/>
              <a:ahLst/>
              <a:cxnLst/>
              <a:rect l="l" t="t" r="r" b="b"/>
              <a:pathLst>
                <a:path w="1239864" h="973602">
                  <a:moveTo>
                    <a:pt x="83872" y="0"/>
                  </a:moveTo>
                  <a:lnTo>
                    <a:pt x="1155992" y="0"/>
                  </a:lnTo>
                  <a:cubicBezTo>
                    <a:pt x="1202313" y="0"/>
                    <a:pt x="1239864" y="37551"/>
                    <a:pt x="1239864" y="83872"/>
                  </a:cubicBezTo>
                  <a:lnTo>
                    <a:pt x="1239864" y="889729"/>
                  </a:lnTo>
                  <a:cubicBezTo>
                    <a:pt x="1239864" y="911974"/>
                    <a:pt x="1231027" y="933307"/>
                    <a:pt x="1215298" y="949036"/>
                  </a:cubicBezTo>
                  <a:cubicBezTo>
                    <a:pt x="1199569" y="964765"/>
                    <a:pt x="1178236" y="973602"/>
                    <a:pt x="1155992" y="973602"/>
                  </a:cubicBezTo>
                  <a:lnTo>
                    <a:pt x="83872" y="973602"/>
                  </a:lnTo>
                  <a:cubicBezTo>
                    <a:pt x="61628" y="973602"/>
                    <a:pt x="40295" y="964765"/>
                    <a:pt x="24566" y="949036"/>
                  </a:cubicBezTo>
                  <a:cubicBezTo>
                    <a:pt x="8837" y="933307"/>
                    <a:pt x="0" y="911974"/>
                    <a:pt x="0" y="889729"/>
                  </a:cubicBezTo>
                  <a:lnTo>
                    <a:pt x="0" y="83872"/>
                  </a:lnTo>
                  <a:cubicBezTo>
                    <a:pt x="0" y="61628"/>
                    <a:pt x="8837" y="40295"/>
                    <a:pt x="24566" y="24566"/>
                  </a:cubicBezTo>
                  <a:cubicBezTo>
                    <a:pt x="40295" y="8837"/>
                    <a:pt x="61628" y="0"/>
                    <a:pt x="8387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3825">
              <a:solidFill>
                <a:srgbClr val="62CACA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2688529" y="5404643"/>
            <a:ext cx="4257837" cy="2400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spc="24">
                <a:solidFill>
                  <a:srgbClr val="141E2B"/>
                </a:solidFill>
                <a:latin typeface="Century Gothic Paneuropean"/>
              </a:rPr>
              <a:t>How does Shakespeare convey Romeo's feelings here?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765665"/>
            <a:ext cx="16361485" cy="1854293"/>
            <a:chOff x="0" y="0"/>
            <a:chExt cx="4309198" cy="4883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09197" cy="488373"/>
            </a:xfrm>
            <a:custGeom>
              <a:avLst/>
              <a:gdLst/>
              <a:ahLst/>
              <a:cxnLst/>
              <a:rect l="l" t="t" r="r" b="b"/>
              <a:pathLst>
                <a:path w="4309197" h="488373">
                  <a:moveTo>
                    <a:pt x="24132" y="0"/>
                  </a:moveTo>
                  <a:lnTo>
                    <a:pt x="4285065" y="0"/>
                  </a:lnTo>
                  <a:cubicBezTo>
                    <a:pt x="4291466" y="0"/>
                    <a:pt x="4297604" y="2542"/>
                    <a:pt x="4302129" y="7068"/>
                  </a:cubicBezTo>
                  <a:cubicBezTo>
                    <a:pt x="4306655" y="11594"/>
                    <a:pt x="4309197" y="17732"/>
                    <a:pt x="4309197" y="24132"/>
                  </a:cubicBezTo>
                  <a:lnTo>
                    <a:pt x="4309197" y="464241"/>
                  </a:lnTo>
                  <a:cubicBezTo>
                    <a:pt x="4309197" y="470642"/>
                    <a:pt x="4306655" y="476780"/>
                    <a:pt x="4302129" y="481305"/>
                  </a:cubicBezTo>
                  <a:cubicBezTo>
                    <a:pt x="4297604" y="485831"/>
                    <a:pt x="4291466" y="488373"/>
                    <a:pt x="4285065" y="488373"/>
                  </a:cubicBezTo>
                  <a:lnTo>
                    <a:pt x="24132" y="488373"/>
                  </a:lnTo>
                  <a:cubicBezTo>
                    <a:pt x="17732" y="488373"/>
                    <a:pt x="11594" y="485831"/>
                    <a:pt x="7068" y="481305"/>
                  </a:cubicBezTo>
                  <a:cubicBezTo>
                    <a:pt x="2542" y="476780"/>
                    <a:pt x="0" y="470642"/>
                    <a:pt x="0" y="464241"/>
                  </a:cubicBezTo>
                  <a:lnTo>
                    <a:pt x="0" y="24132"/>
                  </a:lnTo>
                  <a:cubicBezTo>
                    <a:pt x="0" y="17732"/>
                    <a:pt x="2542" y="11594"/>
                    <a:pt x="7068" y="7068"/>
                  </a:cubicBezTo>
                  <a:cubicBezTo>
                    <a:pt x="11594" y="2542"/>
                    <a:pt x="17732" y="0"/>
                    <a:pt x="24132" y="0"/>
                  </a:cubicBezTo>
                  <a:close/>
                </a:path>
              </a:pathLst>
            </a:custGeom>
            <a:solidFill>
              <a:srgbClr val="62CAC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5827336" y="9509749"/>
            <a:ext cx="1553700" cy="3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10">
                <a:solidFill>
                  <a:srgbClr val="141E2B"/>
                </a:solidFill>
                <a:latin typeface="Open Sans Bold"/>
              </a:rPr>
              <a:t>© We Teach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106263" y="1121334"/>
            <a:ext cx="12075473" cy="1028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  <a:spcBef>
                <a:spcPct val="0"/>
              </a:spcBef>
            </a:pPr>
            <a:r>
              <a:rPr lang="en-US" sz="6000" spc="36">
                <a:solidFill>
                  <a:srgbClr val="141E2B"/>
                </a:solidFill>
                <a:latin typeface="Broadway"/>
              </a:rPr>
              <a:t>Annotation: Act 1, scene 5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04254" y="3272195"/>
            <a:ext cx="16059793" cy="1352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57"/>
              </a:lnSpc>
            </a:pPr>
            <a:r>
              <a:rPr lang="en-US" sz="4464" spc="26">
                <a:solidFill>
                  <a:srgbClr val="141E2B"/>
                </a:solidFill>
                <a:latin typeface="Century Gothic Paneuropean Bold"/>
              </a:rPr>
              <a:t> I’ll watch</a:t>
            </a:r>
            <a:r>
              <a:rPr lang="en-US" sz="4464" spc="26">
                <a:solidFill>
                  <a:srgbClr val="141E2B"/>
                </a:solidFill>
                <a:latin typeface="Century Gothic Paneuropean"/>
              </a:rPr>
              <a:t> her place of stand</a:t>
            </a:r>
          </a:p>
          <a:p>
            <a:pPr marL="0" lvl="0" indent="0">
              <a:lnSpc>
                <a:spcPts val="5357"/>
              </a:lnSpc>
              <a:spcBef>
                <a:spcPct val="0"/>
              </a:spcBef>
            </a:pPr>
            <a:r>
              <a:rPr lang="en-US" sz="4464" spc="26">
                <a:solidFill>
                  <a:srgbClr val="141E2B"/>
                </a:solidFill>
                <a:latin typeface="Century Gothic Paneuropean"/>
              </a:rPr>
              <a:t>And, </a:t>
            </a:r>
            <a:r>
              <a:rPr lang="en-US" sz="4464" spc="26">
                <a:solidFill>
                  <a:srgbClr val="141E2B"/>
                </a:solidFill>
                <a:latin typeface="Century Gothic Paneuropean Bold"/>
              </a:rPr>
              <a:t>touching hers</a:t>
            </a:r>
            <a:r>
              <a:rPr lang="en-US" sz="4464" spc="26">
                <a:solidFill>
                  <a:srgbClr val="141E2B"/>
                </a:solidFill>
                <a:latin typeface="Century Gothic Paneuropean"/>
              </a:rPr>
              <a:t>, make </a:t>
            </a:r>
            <a:r>
              <a:rPr lang="en-US" sz="4464" spc="26">
                <a:solidFill>
                  <a:srgbClr val="141E2B"/>
                </a:solidFill>
                <a:latin typeface="Century Gothic Paneuropean Bold"/>
              </a:rPr>
              <a:t>blessèd</a:t>
            </a:r>
            <a:r>
              <a:rPr lang="en-US" sz="4464" spc="26">
                <a:solidFill>
                  <a:srgbClr val="141E2B"/>
                </a:solidFill>
                <a:latin typeface="Century Gothic Paneuropean"/>
              </a:rPr>
              <a:t> my </a:t>
            </a:r>
            <a:r>
              <a:rPr lang="en-US" sz="4464" spc="26">
                <a:solidFill>
                  <a:srgbClr val="141E2B"/>
                </a:solidFill>
                <a:latin typeface="Century Gothic Paneuropean Bold"/>
              </a:rPr>
              <a:t>rude</a:t>
            </a:r>
            <a:r>
              <a:rPr lang="en-US" sz="4464" spc="26">
                <a:solidFill>
                  <a:srgbClr val="141E2B"/>
                </a:solidFill>
                <a:latin typeface="Century Gothic Paneuropean"/>
              </a:rPr>
              <a:t> hand.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840919" y="5143500"/>
            <a:ext cx="4707609" cy="3696644"/>
            <a:chOff x="0" y="0"/>
            <a:chExt cx="1239864" cy="9736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39864" cy="973602"/>
            </a:xfrm>
            <a:custGeom>
              <a:avLst/>
              <a:gdLst/>
              <a:ahLst/>
              <a:cxnLst/>
              <a:rect l="l" t="t" r="r" b="b"/>
              <a:pathLst>
                <a:path w="1239864" h="973602">
                  <a:moveTo>
                    <a:pt x="83872" y="0"/>
                  </a:moveTo>
                  <a:lnTo>
                    <a:pt x="1155992" y="0"/>
                  </a:lnTo>
                  <a:cubicBezTo>
                    <a:pt x="1202313" y="0"/>
                    <a:pt x="1239864" y="37551"/>
                    <a:pt x="1239864" y="83872"/>
                  </a:cubicBezTo>
                  <a:lnTo>
                    <a:pt x="1239864" y="889729"/>
                  </a:lnTo>
                  <a:cubicBezTo>
                    <a:pt x="1239864" y="911974"/>
                    <a:pt x="1231027" y="933307"/>
                    <a:pt x="1215298" y="949036"/>
                  </a:cubicBezTo>
                  <a:cubicBezTo>
                    <a:pt x="1199569" y="964765"/>
                    <a:pt x="1178236" y="973602"/>
                    <a:pt x="1155992" y="973602"/>
                  </a:cubicBezTo>
                  <a:lnTo>
                    <a:pt x="83872" y="973602"/>
                  </a:lnTo>
                  <a:cubicBezTo>
                    <a:pt x="61628" y="973602"/>
                    <a:pt x="40295" y="964765"/>
                    <a:pt x="24566" y="949036"/>
                  </a:cubicBezTo>
                  <a:cubicBezTo>
                    <a:pt x="8837" y="933307"/>
                    <a:pt x="0" y="911974"/>
                    <a:pt x="0" y="889729"/>
                  </a:cubicBezTo>
                  <a:lnTo>
                    <a:pt x="0" y="83872"/>
                  </a:lnTo>
                  <a:cubicBezTo>
                    <a:pt x="0" y="61628"/>
                    <a:pt x="8837" y="40295"/>
                    <a:pt x="24566" y="24566"/>
                  </a:cubicBezTo>
                  <a:cubicBezTo>
                    <a:pt x="40295" y="8837"/>
                    <a:pt x="61628" y="0"/>
                    <a:pt x="8387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3825">
              <a:solidFill>
                <a:srgbClr val="62CACA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57343" y="5404643"/>
            <a:ext cx="4257837" cy="2400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spc="24">
                <a:solidFill>
                  <a:srgbClr val="141E2B"/>
                </a:solidFill>
                <a:latin typeface="Century Gothic Paneuropean"/>
              </a:rPr>
              <a:t>What does Shakespeare reveal about Romeo's plan?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6696305" y="5252302"/>
            <a:ext cx="4707609" cy="3696644"/>
            <a:chOff x="0" y="0"/>
            <a:chExt cx="1239864" cy="97360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39864" cy="973602"/>
            </a:xfrm>
            <a:custGeom>
              <a:avLst/>
              <a:gdLst/>
              <a:ahLst/>
              <a:cxnLst/>
              <a:rect l="l" t="t" r="r" b="b"/>
              <a:pathLst>
                <a:path w="1239864" h="973602">
                  <a:moveTo>
                    <a:pt x="83872" y="0"/>
                  </a:moveTo>
                  <a:lnTo>
                    <a:pt x="1155992" y="0"/>
                  </a:lnTo>
                  <a:cubicBezTo>
                    <a:pt x="1202313" y="0"/>
                    <a:pt x="1239864" y="37551"/>
                    <a:pt x="1239864" y="83872"/>
                  </a:cubicBezTo>
                  <a:lnTo>
                    <a:pt x="1239864" y="889729"/>
                  </a:lnTo>
                  <a:cubicBezTo>
                    <a:pt x="1239864" y="911974"/>
                    <a:pt x="1231027" y="933307"/>
                    <a:pt x="1215298" y="949036"/>
                  </a:cubicBezTo>
                  <a:cubicBezTo>
                    <a:pt x="1199569" y="964765"/>
                    <a:pt x="1178236" y="973602"/>
                    <a:pt x="1155992" y="973602"/>
                  </a:cubicBezTo>
                  <a:lnTo>
                    <a:pt x="83872" y="973602"/>
                  </a:lnTo>
                  <a:cubicBezTo>
                    <a:pt x="61628" y="973602"/>
                    <a:pt x="40295" y="964765"/>
                    <a:pt x="24566" y="949036"/>
                  </a:cubicBezTo>
                  <a:cubicBezTo>
                    <a:pt x="8837" y="933307"/>
                    <a:pt x="0" y="911974"/>
                    <a:pt x="0" y="889729"/>
                  </a:cubicBezTo>
                  <a:lnTo>
                    <a:pt x="0" y="83872"/>
                  </a:lnTo>
                  <a:cubicBezTo>
                    <a:pt x="0" y="61628"/>
                    <a:pt x="8837" y="40295"/>
                    <a:pt x="24566" y="24566"/>
                  </a:cubicBezTo>
                  <a:cubicBezTo>
                    <a:pt x="40295" y="8837"/>
                    <a:pt x="61628" y="0"/>
                    <a:pt x="8387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3825">
              <a:solidFill>
                <a:srgbClr val="62CACA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6808748" y="5491689"/>
            <a:ext cx="4482723" cy="3000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spc="24">
                <a:solidFill>
                  <a:srgbClr val="141E2B"/>
                </a:solidFill>
                <a:latin typeface="Century Gothic Paneuropean"/>
              </a:rPr>
              <a:t>What are the connotations of 'blessèd'?  Consider religious imagery.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2556439" y="5143500"/>
            <a:ext cx="4707609" cy="3696644"/>
            <a:chOff x="0" y="0"/>
            <a:chExt cx="1239864" cy="97360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39864" cy="973602"/>
            </a:xfrm>
            <a:custGeom>
              <a:avLst/>
              <a:gdLst/>
              <a:ahLst/>
              <a:cxnLst/>
              <a:rect l="l" t="t" r="r" b="b"/>
              <a:pathLst>
                <a:path w="1239864" h="973602">
                  <a:moveTo>
                    <a:pt x="83872" y="0"/>
                  </a:moveTo>
                  <a:lnTo>
                    <a:pt x="1155992" y="0"/>
                  </a:lnTo>
                  <a:cubicBezTo>
                    <a:pt x="1202313" y="0"/>
                    <a:pt x="1239864" y="37551"/>
                    <a:pt x="1239864" y="83872"/>
                  </a:cubicBezTo>
                  <a:lnTo>
                    <a:pt x="1239864" y="889729"/>
                  </a:lnTo>
                  <a:cubicBezTo>
                    <a:pt x="1239864" y="911974"/>
                    <a:pt x="1231027" y="933307"/>
                    <a:pt x="1215298" y="949036"/>
                  </a:cubicBezTo>
                  <a:cubicBezTo>
                    <a:pt x="1199569" y="964765"/>
                    <a:pt x="1178236" y="973602"/>
                    <a:pt x="1155992" y="973602"/>
                  </a:cubicBezTo>
                  <a:lnTo>
                    <a:pt x="83872" y="973602"/>
                  </a:lnTo>
                  <a:cubicBezTo>
                    <a:pt x="61628" y="973602"/>
                    <a:pt x="40295" y="964765"/>
                    <a:pt x="24566" y="949036"/>
                  </a:cubicBezTo>
                  <a:cubicBezTo>
                    <a:pt x="8837" y="933307"/>
                    <a:pt x="0" y="911974"/>
                    <a:pt x="0" y="889729"/>
                  </a:cubicBezTo>
                  <a:lnTo>
                    <a:pt x="0" y="83872"/>
                  </a:lnTo>
                  <a:cubicBezTo>
                    <a:pt x="0" y="61628"/>
                    <a:pt x="8837" y="40295"/>
                    <a:pt x="24566" y="24566"/>
                  </a:cubicBezTo>
                  <a:cubicBezTo>
                    <a:pt x="40295" y="8837"/>
                    <a:pt x="61628" y="0"/>
                    <a:pt x="8387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3825">
              <a:solidFill>
                <a:srgbClr val="62CACA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2688529" y="5404643"/>
            <a:ext cx="4257837" cy="3000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spc="24">
                <a:solidFill>
                  <a:srgbClr val="141E2B"/>
                </a:solidFill>
                <a:latin typeface="Century Gothic Paneuropean"/>
              </a:rPr>
              <a:t>Why does Shakespeare juxtapose 'blessèd' and 'rude'? 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97837" y="147879"/>
            <a:ext cx="4795998" cy="8951227"/>
            <a:chOff x="0" y="0"/>
            <a:chExt cx="1263144" cy="2357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63144" cy="2357525"/>
            </a:xfrm>
            <a:custGeom>
              <a:avLst/>
              <a:gdLst/>
              <a:ahLst/>
              <a:cxnLst/>
              <a:rect l="l" t="t" r="r" b="b"/>
              <a:pathLst>
                <a:path w="1263144" h="2357525">
                  <a:moveTo>
                    <a:pt x="82327" y="0"/>
                  </a:moveTo>
                  <a:lnTo>
                    <a:pt x="1180817" y="0"/>
                  </a:lnTo>
                  <a:cubicBezTo>
                    <a:pt x="1226285" y="0"/>
                    <a:pt x="1263144" y="36859"/>
                    <a:pt x="1263144" y="82327"/>
                  </a:cubicBezTo>
                  <a:lnTo>
                    <a:pt x="1263144" y="2275198"/>
                  </a:lnTo>
                  <a:cubicBezTo>
                    <a:pt x="1263144" y="2320666"/>
                    <a:pt x="1226285" y="2357525"/>
                    <a:pt x="1180817" y="2357525"/>
                  </a:cubicBezTo>
                  <a:lnTo>
                    <a:pt x="82327" y="2357525"/>
                  </a:lnTo>
                  <a:cubicBezTo>
                    <a:pt x="36859" y="2357525"/>
                    <a:pt x="0" y="2320666"/>
                    <a:pt x="0" y="2275198"/>
                  </a:cubicBezTo>
                  <a:lnTo>
                    <a:pt x="0" y="82327"/>
                  </a:lnTo>
                  <a:cubicBezTo>
                    <a:pt x="0" y="36859"/>
                    <a:pt x="36859" y="0"/>
                    <a:pt x="82327" y="0"/>
                  </a:cubicBezTo>
                  <a:close/>
                </a:path>
              </a:pathLst>
            </a:custGeom>
            <a:solidFill>
              <a:srgbClr val="F0348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4334187" cy="3857475"/>
          </a:xfrm>
          <a:custGeom>
            <a:avLst/>
            <a:gdLst/>
            <a:ahLst/>
            <a:cxnLst/>
            <a:rect l="l" t="t" r="r" b="b"/>
            <a:pathLst>
              <a:path w="4334187" h="3857475">
                <a:moveTo>
                  <a:pt x="0" y="0"/>
                </a:moveTo>
                <a:lnTo>
                  <a:pt x="4334187" y="0"/>
                </a:lnTo>
                <a:lnTo>
                  <a:pt x="4334187" y="3857475"/>
                </a:lnTo>
                <a:lnTo>
                  <a:pt x="0" y="38574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792" r="-167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83761" y="6860852"/>
            <a:ext cx="4497098" cy="3526281"/>
          </a:xfrm>
          <a:custGeom>
            <a:avLst/>
            <a:gdLst/>
            <a:ahLst/>
            <a:cxnLst/>
            <a:rect l="l" t="t" r="r" b="b"/>
            <a:pathLst>
              <a:path w="4497098" h="3526281">
                <a:moveTo>
                  <a:pt x="0" y="0"/>
                </a:moveTo>
                <a:lnTo>
                  <a:pt x="4497098" y="0"/>
                </a:lnTo>
                <a:lnTo>
                  <a:pt x="4497098" y="3526281"/>
                </a:lnTo>
                <a:lnTo>
                  <a:pt x="0" y="3526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454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3857475"/>
            <a:ext cx="4396077" cy="3194620"/>
          </a:xfrm>
          <a:custGeom>
            <a:avLst/>
            <a:gdLst/>
            <a:ahLst/>
            <a:cxnLst/>
            <a:rect l="l" t="t" r="r" b="b"/>
            <a:pathLst>
              <a:path w="4396077" h="3194620">
                <a:moveTo>
                  <a:pt x="0" y="0"/>
                </a:moveTo>
                <a:lnTo>
                  <a:pt x="4396077" y="0"/>
                </a:lnTo>
                <a:lnTo>
                  <a:pt x="4396077" y="3194620"/>
                </a:lnTo>
                <a:lnTo>
                  <a:pt x="0" y="31946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749" t="-13010" r="-474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334187" y="0"/>
            <a:ext cx="4334187" cy="3857475"/>
          </a:xfrm>
          <a:custGeom>
            <a:avLst/>
            <a:gdLst/>
            <a:ahLst/>
            <a:cxnLst/>
            <a:rect l="l" t="t" r="r" b="b"/>
            <a:pathLst>
              <a:path w="4334187" h="3857475">
                <a:moveTo>
                  <a:pt x="0" y="0"/>
                </a:moveTo>
                <a:lnTo>
                  <a:pt x="4334187" y="0"/>
                </a:lnTo>
                <a:lnTo>
                  <a:pt x="4334187" y="3857475"/>
                </a:lnTo>
                <a:lnTo>
                  <a:pt x="0" y="38574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6792" r="-167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810875" y="6906188"/>
            <a:ext cx="3480945" cy="3480945"/>
          </a:xfrm>
          <a:custGeom>
            <a:avLst/>
            <a:gdLst/>
            <a:ahLst/>
            <a:cxnLst/>
            <a:rect l="l" t="t" r="r" b="b"/>
            <a:pathLst>
              <a:path w="3480945" h="3480945">
                <a:moveTo>
                  <a:pt x="0" y="0"/>
                </a:moveTo>
                <a:lnTo>
                  <a:pt x="3480945" y="0"/>
                </a:lnTo>
                <a:lnTo>
                  <a:pt x="3480945" y="3480945"/>
                </a:lnTo>
                <a:lnTo>
                  <a:pt x="0" y="34809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668374" y="3828900"/>
            <a:ext cx="4334187" cy="3264815"/>
          </a:xfrm>
          <a:custGeom>
            <a:avLst/>
            <a:gdLst/>
            <a:ahLst/>
            <a:cxnLst/>
            <a:rect l="l" t="t" r="r" b="b"/>
            <a:pathLst>
              <a:path w="4334187" h="3264815">
                <a:moveTo>
                  <a:pt x="0" y="0"/>
                </a:moveTo>
                <a:lnTo>
                  <a:pt x="4334188" y="0"/>
                </a:lnTo>
                <a:lnTo>
                  <a:pt x="4334188" y="3264814"/>
                </a:lnTo>
                <a:lnTo>
                  <a:pt x="0" y="32648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7216" t="-11952" r="-26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313337" y="3857475"/>
            <a:ext cx="4355037" cy="3194620"/>
          </a:xfrm>
          <a:custGeom>
            <a:avLst/>
            <a:gdLst/>
            <a:ahLst/>
            <a:cxnLst/>
            <a:rect l="l" t="t" r="r" b="b"/>
            <a:pathLst>
              <a:path w="4355037" h="3194620">
                <a:moveTo>
                  <a:pt x="0" y="0"/>
                </a:moveTo>
                <a:lnTo>
                  <a:pt x="4355037" y="0"/>
                </a:lnTo>
                <a:lnTo>
                  <a:pt x="4355037" y="3194620"/>
                </a:lnTo>
                <a:lnTo>
                  <a:pt x="0" y="31946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0033" t="-13010" r="-143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668374" y="7093714"/>
            <a:ext cx="4334187" cy="3193286"/>
          </a:xfrm>
          <a:custGeom>
            <a:avLst/>
            <a:gdLst/>
            <a:ahLst/>
            <a:cxnLst/>
            <a:rect l="l" t="t" r="r" b="b"/>
            <a:pathLst>
              <a:path w="4334187" h="3193286">
                <a:moveTo>
                  <a:pt x="0" y="0"/>
                </a:moveTo>
                <a:lnTo>
                  <a:pt x="4334188" y="0"/>
                </a:lnTo>
                <a:lnTo>
                  <a:pt x="4334188" y="3193286"/>
                </a:lnTo>
                <a:lnTo>
                  <a:pt x="0" y="319328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8170" t="-8215" b="-40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8668374" y="0"/>
            <a:ext cx="4334187" cy="3828900"/>
          </a:xfrm>
          <a:custGeom>
            <a:avLst/>
            <a:gdLst/>
            <a:ahLst/>
            <a:cxnLst/>
            <a:rect l="l" t="t" r="r" b="b"/>
            <a:pathLst>
              <a:path w="4334187" h="3828900">
                <a:moveTo>
                  <a:pt x="0" y="0"/>
                </a:moveTo>
                <a:lnTo>
                  <a:pt x="4334188" y="0"/>
                </a:lnTo>
                <a:lnTo>
                  <a:pt x="4334188" y="3828900"/>
                </a:lnTo>
                <a:lnTo>
                  <a:pt x="0" y="38289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6297" r="-162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5827336" y="9509749"/>
            <a:ext cx="1553700" cy="3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10">
                <a:solidFill>
                  <a:srgbClr val="141E2B"/>
                </a:solidFill>
                <a:latin typeface="Open Sans Bold"/>
              </a:rPr>
              <a:t>© We Teach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478812" y="546792"/>
            <a:ext cx="4308683" cy="8075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4"/>
              </a:lnSpc>
            </a:pPr>
            <a:r>
              <a:rPr lang="en-US" sz="4436" spc="-173">
                <a:solidFill>
                  <a:srgbClr val="141E2B"/>
                </a:solidFill>
                <a:latin typeface="Broadway"/>
              </a:rPr>
              <a:t>Entrance task</a:t>
            </a:r>
          </a:p>
          <a:p>
            <a:pPr algn="ctr">
              <a:lnSpc>
                <a:spcPts val="5324"/>
              </a:lnSpc>
            </a:pPr>
            <a:endParaRPr lang="en-US" sz="4436" spc="-173">
              <a:solidFill>
                <a:srgbClr val="141E2B"/>
              </a:solidFill>
              <a:latin typeface="Broadway"/>
            </a:endParaRPr>
          </a:p>
          <a:p>
            <a:pPr algn="ctr">
              <a:lnSpc>
                <a:spcPts val="5324"/>
              </a:lnSpc>
            </a:pPr>
            <a:r>
              <a:rPr lang="en-US" sz="4436" spc="-173">
                <a:solidFill>
                  <a:srgbClr val="141E2B"/>
                </a:solidFill>
                <a:latin typeface="Century Gothic Paneuropean"/>
              </a:rPr>
              <a:t>Now, watch and listen to the clips.</a:t>
            </a:r>
          </a:p>
          <a:p>
            <a:pPr algn="ctr">
              <a:lnSpc>
                <a:spcPts val="5324"/>
              </a:lnSpc>
            </a:pPr>
            <a:endParaRPr lang="en-US" sz="4436" spc="-173">
              <a:solidFill>
                <a:srgbClr val="141E2B"/>
              </a:solidFill>
              <a:latin typeface="Century Gothic Paneuropean"/>
            </a:endParaRPr>
          </a:p>
          <a:p>
            <a:pPr algn="ctr">
              <a:lnSpc>
                <a:spcPts val="5324"/>
              </a:lnSpc>
            </a:pPr>
            <a:r>
              <a:rPr lang="en-US" sz="4436" spc="-173">
                <a:solidFill>
                  <a:srgbClr val="141E2B"/>
                </a:solidFill>
                <a:latin typeface="Century Gothic Paneuropean"/>
              </a:rPr>
              <a:t>Do you notice a common theme in the songs?</a:t>
            </a:r>
          </a:p>
          <a:p>
            <a:pPr algn="ctr">
              <a:lnSpc>
                <a:spcPts val="5324"/>
              </a:lnSpc>
            </a:pPr>
            <a:endParaRPr lang="en-US" sz="4436" spc="-173">
              <a:solidFill>
                <a:srgbClr val="141E2B"/>
              </a:solidFill>
              <a:latin typeface="Century Gothic Paneuropean"/>
            </a:endParaRPr>
          </a:p>
          <a:p>
            <a:pPr algn="ctr">
              <a:lnSpc>
                <a:spcPts val="5324"/>
              </a:lnSpc>
            </a:pPr>
            <a:r>
              <a:rPr lang="en-US" sz="4436" spc="-173">
                <a:solidFill>
                  <a:srgbClr val="141E2B"/>
                </a:solidFill>
                <a:latin typeface="Century Gothic Paneuropean"/>
              </a:rPr>
              <a:t>Do the songs and images link?</a:t>
            </a:r>
          </a:p>
          <a:p>
            <a:pPr algn="ctr">
              <a:lnSpc>
                <a:spcPts val="5324"/>
              </a:lnSpc>
              <a:spcBef>
                <a:spcPct val="0"/>
              </a:spcBef>
            </a:pPr>
            <a:endParaRPr lang="en-US" sz="4436" spc="-173">
              <a:solidFill>
                <a:srgbClr val="141E2B"/>
              </a:solidFill>
              <a:latin typeface="Century Gothic Paneurope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765665"/>
            <a:ext cx="16361485" cy="1854293"/>
            <a:chOff x="0" y="0"/>
            <a:chExt cx="4309198" cy="4883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09197" cy="488373"/>
            </a:xfrm>
            <a:custGeom>
              <a:avLst/>
              <a:gdLst/>
              <a:ahLst/>
              <a:cxnLst/>
              <a:rect l="l" t="t" r="r" b="b"/>
              <a:pathLst>
                <a:path w="4309197" h="488373">
                  <a:moveTo>
                    <a:pt x="24132" y="0"/>
                  </a:moveTo>
                  <a:lnTo>
                    <a:pt x="4285065" y="0"/>
                  </a:lnTo>
                  <a:cubicBezTo>
                    <a:pt x="4291466" y="0"/>
                    <a:pt x="4297604" y="2542"/>
                    <a:pt x="4302129" y="7068"/>
                  </a:cubicBezTo>
                  <a:cubicBezTo>
                    <a:pt x="4306655" y="11594"/>
                    <a:pt x="4309197" y="17732"/>
                    <a:pt x="4309197" y="24132"/>
                  </a:cubicBezTo>
                  <a:lnTo>
                    <a:pt x="4309197" y="464241"/>
                  </a:lnTo>
                  <a:cubicBezTo>
                    <a:pt x="4309197" y="470642"/>
                    <a:pt x="4306655" y="476780"/>
                    <a:pt x="4302129" y="481305"/>
                  </a:cubicBezTo>
                  <a:cubicBezTo>
                    <a:pt x="4297604" y="485831"/>
                    <a:pt x="4291466" y="488373"/>
                    <a:pt x="4285065" y="488373"/>
                  </a:cubicBezTo>
                  <a:lnTo>
                    <a:pt x="24132" y="488373"/>
                  </a:lnTo>
                  <a:cubicBezTo>
                    <a:pt x="17732" y="488373"/>
                    <a:pt x="11594" y="485831"/>
                    <a:pt x="7068" y="481305"/>
                  </a:cubicBezTo>
                  <a:cubicBezTo>
                    <a:pt x="2542" y="476780"/>
                    <a:pt x="0" y="470642"/>
                    <a:pt x="0" y="464241"/>
                  </a:cubicBezTo>
                  <a:lnTo>
                    <a:pt x="0" y="24132"/>
                  </a:lnTo>
                  <a:cubicBezTo>
                    <a:pt x="0" y="17732"/>
                    <a:pt x="2542" y="11594"/>
                    <a:pt x="7068" y="7068"/>
                  </a:cubicBezTo>
                  <a:cubicBezTo>
                    <a:pt x="11594" y="2542"/>
                    <a:pt x="17732" y="0"/>
                    <a:pt x="24132" y="0"/>
                  </a:cubicBezTo>
                  <a:close/>
                </a:path>
              </a:pathLst>
            </a:custGeom>
            <a:solidFill>
              <a:srgbClr val="62CAC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5827336" y="9509749"/>
            <a:ext cx="1553700" cy="3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10">
                <a:solidFill>
                  <a:srgbClr val="141E2B"/>
                </a:solidFill>
                <a:latin typeface="Open Sans Bold"/>
              </a:rPr>
              <a:t>© We Teach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106263" y="1121334"/>
            <a:ext cx="12075473" cy="1028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  <a:spcBef>
                <a:spcPct val="0"/>
              </a:spcBef>
            </a:pPr>
            <a:r>
              <a:rPr lang="en-US" sz="6000" spc="36">
                <a:solidFill>
                  <a:srgbClr val="141E2B"/>
                </a:solidFill>
                <a:latin typeface="Broadway"/>
              </a:rPr>
              <a:t>Annotation: Act 1, scene 5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04254" y="3272195"/>
            <a:ext cx="16059793" cy="2028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57"/>
              </a:lnSpc>
            </a:pPr>
            <a:r>
              <a:rPr lang="en-US" sz="4464" spc="26">
                <a:solidFill>
                  <a:srgbClr val="141E2B"/>
                </a:solidFill>
                <a:latin typeface="Century Gothic Paneuropean Bold"/>
              </a:rPr>
              <a:t>Did my heart love till now?</a:t>
            </a:r>
            <a:r>
              <a:rPr lang="en-US" sz="4464" spc="26">
                <a:solidFill>
                  <a:srgbClr val="141E2B"/>
                </a:solidFill>
                <a:latin typeface="Century Gothic Paneuropean"/>
              </a:rPr>
              <a:t> Forswear it, sight,</a:t>
            </a:r>
          </a:p>
          <a:p>
            <a:pPr>
              <a:lnSpc>
                <a:spcPts val="5357"/>
              </a:lnSpc>
            </a:pPr>
            <a:r>
              <a:rPr lang="en-US" sz="4464" spc="26">
                <a:solidFill>
                  <a:srgbClr val="141E2B"/>
                </a:solidFill>
                <a:latin typeface="Century Gothic Paneuropean"/>
              </a:rPr>
              <a:t>For </a:t>
            </a:r>
            <a:r>
              <a:rPr lang="en-US" sz="4464" spc="26">
                <a:solidFill>
                  <a:srgbClr val="141E2B"/>
                </a:solidFill>
                <a:latin typeface="Century Gothic Paneuropean Bold"/>
              </a:rPr>
              <a:t>I ne’er saw true beauty</a:t>
            </a:r>
            <a:r>
              <a:rPr lang="en-US" sz="4464" spc="26">
                <a:solidFill>
                  <a:srgbClr val="141E2B"/>
                </a:solidFill>
                <a:latin typeface="Century Gothic Paneuropean"/>
              </a:rPr>
              <a:t> till this night.</a:t>
            </a:r>
          </a:p>
          <a:p>
            <a:pPr marL="0" lvl="0" indent="0">
              <a:lnSpc>
                <a:spcPts val="5357"/>
              </a:lnSpc>
              <a:spcBef>
                <a:spcPct val="0"/>
              </a:spcBef>
            </a:pPr>
            <a:endParaRPr lang="en-US" sz="4464" spc="26">
              <a:solidFill>
                <a:srgbClr val="141E2B"/>
              </a:solidFill>
              <a:latin typeface="Century Gothic Paneuropean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840919" y="5143500"/>
            <a:ext cx="4707609" cy="3696644"/>
            <a:chOff x="0" y="0"/>
            <a:chExt cx="1239864" cy="9736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39864" cy="973602"/>
            </a:xfrm>
            <a:custGeom>
              <a:avLst/>
              <a:gdLst/>
              <a:ahLst/>
              <a:cxnLst/>
              <a:rect l="l" t="t" r="r" b="b"/>
              <a:pathLst>
                <a:path w="1239864" h="973602">
                  <a:moveTo>
                    <a:pt x="83872" y="0"/>
                  </a:moveTo>
                  <a:lnTo>
                    <a:pt x="1155992" y="0"/>
                  </a:lnTo>
                  <a:cubicBezTo>
                    <a:pt x="1202313" y="0"/>
                    <a:pt x="1239864" y="37551"/>
                    <a:pt x="1239864" y="83872"/>
                  </a:cubicBezTo>
                  <a:lnTo>
                    <a:pt x="1239864" y="889729"/>
                  </a:lnTo>
                  <a:cubicBezTo>
                    <a:pt x="1239864" y="911974"/>
                    <a:pt x="1231027" y="933307"/>
                    <a:pt x="1215298" y="949036"/>
                  </a:cubicBezTo>
                  <a:cubicBezTo>
                    <a:pt x="1199569" y="964765"/>
                    <a:pt x="1178236" y="973602"/>
                    <a:pt x="1155992" y="973602"/>
                  </a:cubicBezTo>
                  <a:lnTo>
                    <a:pt x="83872" y="973602"/>
                  </a:lnTo>
                  <a:cubicBezTo>
                    <a:pt x="61628" y="973602"/>
                    <a:pt x="40295" y="964765"/>
                    <a:pt x="24566" y="949036"/>
                  </a:cubicBezTo>
                  <a:cubicBezTo>
                    <a:pt x="8837" y="933307"/>
                    <a:pt x="0" y="911974"/>
                    <a:pt x="0" y="889729"/>
                  </a:cubicBezTo>
                  <a:lnTo>
                    <a:pt x="0" y="83872"/>
                  </a:lnTo>
                  <a:cubicBezTo>
                    <a:pt x="0" y="61628"/>
                    <a:pt x="8837" y="40295"/>
                    <a:pt x="24566" y="24566"/>
                  </a:cubicBezTo>
                  <a:cubicBezTo>
                    <a:pt x="40295" y="8837"/>
                    <a:pt x="61628" y="0"/>
                    <a:pt x="8387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3825">
              <a:solidFill>
                <a:srgbClr val="62CACA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57343" y="5404643"/>
            <a:ext cx="4257837" cy="3000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spc="24">
                <a:solidFill>
                  <a:srgbClr val="141E2B"/>
                </a:solidFill>
                <a:latin typeface="Century Gothic Paneuropean"/>
              </a:rPr>
              <a:t>What does Romeo's question suggest about his feelings?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6696305" y="5252302"/>
            <a:ext cx="4707609" cy="3696644"/>
            <a:chOff x="0" y="0"/>
            <a:chExt cx="1239864" cy="97360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39864" cy="973602"/>
            </a:xfrm>
            <a:custGeom>
              <a:avLst/>
              <a:gdLst/>
              <a:ahLst/>
              <a:cxnLst/>
              <a:rect l="l" t="t" r="r" b="b"/>
              <a:pathLst>
                <a:path w="1239864" h="973602">
                  <a:moveTo>
                    <a:pt x="83872" y="0"/>
                  </a:moveTo>
                  <a:lnTo>
                    <a:pt x="1155992" y="0"/>
                  </a:lnTo>
                  <a:cubicBezTo>
                    <a:pt x="1202313" y="0"/>
                    <a:pt x="1239864" y="37551"/>
                    <a:pt x="1239864" y="83872"/>
                  </a:cubicBezTo>
                  <a:lnTo>
                    <a:pt x="1239864" y="889729"/>
                  </a:lnTo>
                  <a:cubicBezTo>
                    <a:pt x="1239864" y="911974"/>
                    <a:pt x="1231027" y="933307"/>
                    <a:pt x="1215298" y="949036"/>
                  </a:cubicBezTo>
                  <a:cubicBezTo>
                    <a:pt x="1199569" y="964765"/>
                    <a:pt x="1178236" y="973602"/>
                    <a:pt x="1155992" y="973602"/>
                  </a:cubicBezTo>
                  <a:lnTo>
                    <a:pt x="83872" y="973602"/>
                  </a:lnTo>
                  <a:cubicBezTo>
                    <a:pt x="61628" y="973602"/>
                    <a:pt x="40295" y="964765"/>
                    <a:pt x="24566" y="949036"/>
                  </a:cubicBezTo>
                  <a:cubicBezTo>
                    <a:pt x="8837" y="933307"/>
                    <a:pt x="0" y="911974"/>
                    <a:pt x="0" y="889729"/>
                  </a:cubicBezTo>
                  <a:lnTo>
                    <a:pt x="0" y="83872"/>
                  </a:lnTo>
                  <a:cubicBezTo>
                    <a:pt x="0" y="61628"/>
                    <a:pt x="8837" y="40295"/>
                    <a:pt x="24566" y="24566"/>
                  </a:cubicBezTo>
                  <a:cubicBezTo>
                    <a:pt x="40295" y="8837"/>
                    <a:pt x="61628" y="0"/>
                    <a:pt x="8387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3825">
              <a:solidFill>
                <a:srgbClr val="62CACA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6808748" y="5491689"/>
            <a:ext cx="4482723" cy="2400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spc="24">
                <a:solidFill>
                  <a:srgbClr val="141E2B"/>
                </a:solidFill>
                <a:latin typeface="Century Gothic Paneuropean"/>
              </a:rPr>
              <a:t>How does Shakespeare use hyperbole in this quotation?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2556439" y="5143500"/>
            <a:ext cx="4707609" cy="3696644"/>
            <a:chOff x="0" y="0"/>
            <a:chExt cx="1239864" cy="97360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39864" cy="973602"/>
            </a:xfrm>
            <a:custGeom>
              <a:avLst/>
              <a:gdLst/>
              <a:ahLst/>
              <a:cxnLst/>
              <a:rect l="l" t="t" r="r" b="b"/>
              <a:pathLst>
                <a:path w="1239864" h="973602">
                  <a:moveTo>
                    <a:pt x="83872" y="0"/>
                  </a:moveTo>
                  <a:lnTo>
                    <a:pt x="1155992" y="0"/>
                  </a:lnTo>
                  <a:cubicBezTo>
                    <a:pt x="1202313" y="0"/>
                    <a:pt x="1239864" y="37551"/>
                    <a:pt x="1239864" y="83872"/>
                  </a:cubicBezTo>
                  <a:lnTo>
                    <a:pt x="1239864" y="889729"/>
                  </a:lnTo>
                  <a:cubicBezTo>
                    <a:pt x="1239864" y="911974"/>
                    <a:pt x="1231027" y="933307"/>
                    <a:pt x="1215298" y="949036"/>
                  </a:cubicBezTo>
                  <a:cubicBezTo>
                    <a:pt x="1199569" y="964765"/>
                    <a:pt x="1178236" y="973602"/>
                    <a:pt x="1155992" y="973602"/>
                  </a:cubicBezTo>
                  <a:lnTo>
                    <a:pt x="83872" y="973602"/>
                  </a:lnTo>
                  <a:cubicBezTo>
                    <a:pt x="61628" y="973602"/>
                    <a:pt x="40295" y="964765"/>
                    <a:pt x="24566" y="949036"/>
                  </a:cubicBezTo>
                  <a:cubicBezTo>
                    <a:pt x="8837" y="933307"/>
                    <a:pt x="0" y="911974"/>
                    <a:pt x="0" y="889729"/>
                  </a:cubicBezTo>
                  <a:lnTo>
                    <a:pt x="0" y="83872"/>
                  </a:lnTo>
                  <a:cubicBezTo>
                    <a:pt x="0" y="61628"/>
                    <a:pt x="8837" y="40295"/>
                    <a:pt x="24566" y="24566"/>
                  </a:cubicBezTo>
                  <a:cubicBezTo>
                    <a:pt x="40295" y="8837"/>
                    <a:pt x="61628" y="0"/>
                    <a:pt x="8387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3825">
              <a:solidFill>
                <a:srgbClr val="62CACA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2899339" y="5404643"/>
            <a:ext cx="4047027" cy="3000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spc="24">
                <a:solidFill>
                  <a:srgbClr val="141E2B"/>
                </a:solidFill>
                <a:latin typeface="Century Gothic Paneuropean"/>
              </a:rPr>
              <a:t>How does Shakespeare mirror this scene with Act 1, scene 1?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9158" y="-114037"/>
            <a:ext cx="17169687" cy="1828536"/>
            <a:chOff x="0" y="-104775"/>
            <a:chExt cx="4522057" cy="4815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2057" cy="311117"/>
            </a:xfrm>
            <a:custGeom>
              <a:avLst/>
              <a:gdLst/>
              <a:ahLst/>
              <a:cxnLst/>
              <a:rect l="l" t="t" r="r" b="b"/>
              <a:pathLst>
                <a:path w="4522057" h="311117">
                  <a:moveTo>
                    <a:pt x="22996" y="0"/>
                  </a:moveTo>
                  <a:lnTo>
                    <a:pt x="4499060" y="0"/>
                  </a:lnTo>
                  <a:cubicBezTo>
                    <a:pt x="4505159" y="0"/>
                    <a:pt x="4511008" y="2423"/>
                    <a:pt x="4515321" y="6735"/>
                  </a:cubicBezTo>
                  <a:cubicBezTo>
                    <a:pt x="4519634" y="11048"/>
                    <a:pt x="4522057" y="16897"/>
                    <a:pt x="4522057" y="22996"/>
                  </a:cubicBezTo>
                  <a:lnTo>
                    <a:pt x="4522057" y="288121"/>
                  </a:lnTo>
                  <a:cubicBezTo>
                    <a:pt x="4522057" y="294220"/>
                    <a:pt x="4519634" y="300069"/>
                    <a:pt x="4515321" y="304382"/>
                  </a:cubicBezTo>
                  <a:cubicBezTo>
                    <a:pt x="4511008" y="308695"/>
                    <a:pt x="4505159" y="311117"/>
                    <a:pt x="4499060" y="311117"/>
                  </a:cubicBezTo>
                  <a:lnTo>
                    <a:pt x="22996" y="311117"/>
                  </a:lnTo>
                  <a:cubicBezTo>
                    <a:pt x="10296" y="311117"/>
                    <a:pt x="0" y="300822"/>
                    <a:pt x="0" y="288121"/>
                  </a:cubicBezTo>
                  <a:lnTo>
                    <a:pt x="0" y="22996"/>
                  </a:lnTo>
                  <a:cubicBezTo>
                    <a:pt x="0" y="16897"/>
                    <a:pt x="2423" y="11048"/>
                    <a:pt x="6735" y="6735"/>
                  </a:cubicBezTo>
                  <a:cubicBezTo>
                    <a:pt x="11048" y="2423"/>
                    <a:pt x="16897" y="0"/>
                    <a:pt x="22996" y="0"/>
                  </a:cubicBezTo>
                  <a:close/>
                </a:path>
              </a:pathLst>
            </a:custGeom>
            <a:solidFill>
              <a:srgbClr val="F0348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04775"/>
              <a:ext cx="4522056" cy="4815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959"/>
                </a:lnSpc>
              </a:pPr>
              <a:r>
                <a:rPr lang="en-US" sz="5799" spc="34" dirty="0">
                  <a:solidFill>
                    <a:srgbClr val="000000"/>
                  </a:solidFill>
                  <a:latin typeface="Broadway"/>
                </a:rPr>
                <a:t>Consolidate your learning</a:t>
              </a:r>
            </a:p>
          </p:txBody>
        </p:sp>
      </p:grpSp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8974902"/>
              </p:ext>
            </p:extLst>
          </p:nvPr>
        </p:nvGraphicFramePr>
        <p:xfrm>
          <a:off x="3080244" y="3884140"/>
          <a:ext cx="14826756" cy="5514975"/>
        </p:xfrm>
        <a:graphic>
          <a:graphicData uri="http://schemas.openxmlformats.org/drawingml/2006/table">
            <a:tbl>
              <a:tblPr/>
              <a:tblGrid>
                <a:gridCol w="148267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14975">
                <a:tc>
                  <a:txBody>
                    <a:bodyPr/>
                    <a:lstStyle/>
                    <a:p>
                      <a:pPr algn="l">
                        <a:lnSpc>
                          <a:spcPts val="5599"/>
                        </a:lnSpc>
                        <a:defRPr/>
                      </a:pPr>
                      <a:r>
                        <a:rPr lang="en-US" sz="3999" spc="23" dirty="0">
                          <a:solidFill>
                            <a:srgbClr val="000000"/>
                          </a:solidFill>
                          <a:latin typeface="Century Gothic Paneuropean Bold"/>
                        </a:rPr>
                        <a:t>Exam focus</a:t>
                      </a:r>
                      <a:endParaRPr lang="en-US" sz="1100" dirty="0"/>
                    </a:p>
                    <a:p>
                      <a:pPr>
                        <a:lnSpc>
                          <a:spcPts val="5599"/>
                        </a:lnSpc>
                      </a:pPr>
                      <a:endParaRPr lang="en-US" sz="1100" dirty="0"/>
                    </a:p>
                    <a:p>
                      <a:pPr>
                        <a:lnSpc>
                          <a:spcPts val="5599"/>
                        </a:lnSpc>
                      </a:pPr>
                      <a:r>
                        <a:rPr lang="en-US" sz="3999" spc="23" dirty="0">
                          <a:solidFill>
                            <a:srgbClr val="000000"/>
                          </a:solidFill>
                          <a:latin typeface="Century Gothic Paneuropean"/>
                        </a:rPr>
                        <a:t>In the exam, you will be expected to </a:t>
                      </a:r>
                      <a:r>
                        <a:rPr lang="en-US" sz="3999" spc="23" dirty="0" err="1">
                          <a:solidFill>
                            <a:srgbClr val="000000"/>
                          </a:solidFill>
                          <a:latin typeface="Century Gothic Paneuropean"/>
                        </a:rPr>
                        <a:t>analyse</a:t>
                      </a:r>
                      <a:r>
                        <a:rPr lang="en-US" sz="3999" spc="23" dirty="0">
                          <a:solidFill>
                            <a:srgbClr val="000000"/>
                          </a:solidFill>
                          <a:latin typeface="Century Gothic Paneuropean"/>
                        </a:rPr>
                        <a:t> the methods Shakespeare uses.</a:t>
                      </a:r>
                    </a:p>
                    <a:p>
                      <a:pPr>
                        <a:lnSpc>
                          <a:spcPts val="5599"/>
                        </a:lnSpc>
                      </a:pPr>
                      <a:endParaRPr lang="en-US" sz="3999" spc="23" dirty="0">
                        <a:solidFill>
                          <a:srgbClr val="000000"/>
                        </a:solidFill>
                        <a:latin typeface="Century Gothic Paneuropean"/>
                      </a:endParaRPr>
                    </a:p>
                    <a:p>
                      <a:pPr>
                        <a:lnSpc>
                          <a:spcPts val="5599"/>
                        </a:lnSpc>
                      </a:pPr>
                      <a:r>
                        <a:rPr lang="en-US" sz="3999" spc="23" dirty="0">
                          <a:solidFill>
                            <a:srgbClr val="000000"/>
                          </a:solidFill>
                          <a:latin typeface="Century Gothic Paneuropean"/>
                        </a:rPr>
                        <a:t>Look at the following example responses to consider which candidate creates a developed response.</a:t>
                      </a:r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034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034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034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034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Freeform 6"/>
          <p:cNvSpPr/>
          <p:nvPr/>
        </p:nvSpPr>
        <p:spPr>
          <a:xfrm>
            <a:off x="559158" y="3884140"/>
            <a:ext cx="2229499" cy="2331502"/>
          </a:xfrm>
          <a:custGeom>
            <a:avLst/>
            <a:gdLst/>
            <a:ahLst/>
            <a:cxnLst/>
            <a:rect l="l" t="t" r="r" b="b"/>
            <a:pathLst>
              <a:path w="2229499" h="2331502">
                <a:moveTo>
                  <a:pt x="0" y="0"/>
                </a:moveTo>
                <a:lnTo>
                  <a:pt x="2229500" y="0"/>
                </a:lnTo>
                <a:lnTo>
                  <a:pt x="2229500" y="2331503"/>
                </a:lnTo>
                <a:lnTo>
                  <a:pt x="0" y="23315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5827336" y="9509749"/>
            <a:ext cx="1553700" cy="3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10">
                <a:solidFill>
                  <a:srgbClr val="141E2B"/>
                </a:solidFill>
                <a:latin typeface="Open Sans Bold"/>
              </a:rPr>
              <a:t>© We Teach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59158" y="2036467"/>
            <a:ext cx="17169683" cy="127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39"/>
              </a:lnSpc>
              <a:spcBef>
                <a:spcPct val="0"/>
              </a:spcBef>
            </a:pPr>
            <a:r>
              <a:rPr lang="en-US" sz="4199" spc="25" dirty="0">
                <a:solidFill>
                  <a:srgbClr val="141E2B"/>
                </a:solidFill>
                <a:latin typeface="Century Gothic Paneuropean Bold"/>
              </a:rPr>
              <a:t>Written task:</a:t>
            </a:r>
            <a:r>
              <a:rPr lang="en-US" sz="4199" spc="25" dirty="0">
                <a:solidFill>
                  <a:srgbClr val="141E2B"/>
                </a:solidFill>
                <a:latin typeface="Century Gothic Paneuropean"/>
              </a:rPr>
              <a:t> How does Shakespeare use symbolism to present Romeo's feelings towards Juliet in this scene?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9158" y="283781"/>
            <a:ext cx="17274922" cy="1133890"/>
            <a:chOff x="0" y="0"/>
            <a:chExt cx="4549774" cy="2986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9774" cy="298638"/>
            </a:xfrm>
            <a:custGeom>
              <a:avLst/>
              <a:gdLst/>
              <a:ahLst/>
              <a:cxnLst/>
              <a:rect l="l" t="t" r="r" b="b"/>
              <a:pathLst>
                <a:path w="4549774" h="298638">
                  <a:moveTo>
                    <a:pt x="22856" y="0"/>
                  </a:moveTo>
                  <a:lnTo>
                    <a:pt x="4526918" y="0"/>
                  </a:lnTo>
                  <a:cubicBezTo>
                    <a:pt x="4539541" y="0"/>
                    <a:pt x="4549774" y="10233"/>
                    <a:pt x="4549774" y="22856"/>
                  </a:cubicBezTo>
                  <a:lnTo>
                    <a:pt x="4549774" y="275781"/>
                  </a:lnTo>
                  <a:cubicBezTo>
                    <a:pt x="4549774" y="288405"/>
                    <a:pt x="4539541" y="298638"/>
                    <a:pt x="4526918" y="298638"/>
                  </a:cubicBezTo>
                  <a:lnTo>
                    <a:pt x="22856" y="298638"/>
                  </a:lnTo>
                  <a:cubicBezTo>
                    <a:pt x="10233" y="298638"/>
                    <a:pt x="0" y="288405"/>
                    <a:pt x="0" y="275781"/>
                  </a:cubicBezTo>
                  <a:lnTo>
                    <a:pt x="0" y="22856"/>
                  </a:lnTo>
                  <a:cubicBezTo>
                    <a:pt x="0" y="10233"/>
                    <a:pt x="10233" y="0"/>
                    <a:pt x="22856" y="0"/>
                  </a:cubicBezTo>
                  <a:close/>
                </a:path>
              </a:pathLst>
            </a:custGeom>
            <a:solidFill>
              <a:srgbClr val="F0348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60"/>
                </a:lnSpc>
              </a:pPr>
              <a:endParaRPr/>
            </a:p>
            <a:p>
              <a:pPr algn="ctr">
                <a:lnSpc>
                  <a:spcPts val="5760"/>
                </a:lnSpc>
              </a:pPr>
              <a:endParaRPr/>
            </a:p>
          </p:txBody>
        </p:sp>
      </p:grp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559158" y="1828126"/>
          <a:ext cx="17274922" cy="7772400"/>
        </p:xfrm>
        <a:graphic>
          <a:graphicData uri="http://schemas.openxmlformats.org/drawingml/2006/table">
            <a:tbl>
              <a:tblPr/>
              <a:tblGrid>
                <a:gridCol w="68106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642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06062">
                <a:tc>
                  <a:txBody>
                    <a:bodyPr/>
                    <a:lstStyle/>
                    <a:p>
                      <a:pPr algn="ctr">
                        <a:lnSpc>
                          <a:spcPts val="5319"/>
                        </a:lnSpc>
                        <a:defRPr/>
                      </a:pPr>
                      <a:r>
                        <a:rPr lang="en-US" sz="3799">
                          <a:solidFill>
                            <a:srgbClr val="000000"/>
                          </a:solidFill>
                          <a:latin typeface="Century Gothic Paneuropean Bold"/>
                        </a:rPr>
                        <a:t>Student 1: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034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034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034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034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319"/>
                        </a:lnSpc>
                        <a:defRPr/>
                      </a:pPr>
                      <a:r>
                        <a:rPr lang="en-US" sz="3799">
                          <a:solidFill>
                            <a:srgbClr val="000000"/>
                          </a:solidFill>
                          <a:latin typeface="Century Gothic Paneuropean Bold"/>
                        </a:rPr>
                        <a:t>Student 2: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034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034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034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034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66338">
                <a:tc>
                  <a:txBody>
                    <a:bodyPr/>
                    <a:lstStyle/>
                    <a:p>
                      <a:pPr algn="l">
                        <a:lnSpc>
                          <a:spcPts val="5319"/>
                        </a:lnSpc>
                        <a:defRPr/>
                      </a:pPr>
                      <a:r>
                        <a:rPr lang="en-US" sz="3799">
                          <a:solidFill>
                            <a:srgbClr val="000000"/>
                          </a:solidFill>
                          <a:latin typeface="Century Gothic Paneuropean"/>
                        </a:rPr>
                        <a:t>When Romeo meets Juliet he says ‘she doth teach the torches to burn bright!’  This shows that she is bright and that he loves her. </a:t>
                      </a:r>
                      <a:endParaRPr lang="en-US" sz="1100"/>
                    </a:p>
                    <a:p>
                      <a:pPr>
                        <a:lnSpc>
                          <a:spcPts val="5319"/>
                        </a:lnSpc>
                      </a:pP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034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034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034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034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5319"/>
                        </a:lnSpc>
                        <a:defRPr/>
                      </a:pPr>
                      <a:r>
                        <a:rPr lang="en-US" sz="3799">
                          <a:solidFill>
                            <a:srgbClr val="000000"/>
                          </a:solidFill>
                          <a:latin typeface="Century Gothic Paneuropean"/>
                        </a:rPr>
                        <a:t>When Romeo first meets Juliet he says ‘she doth teach the torches to burn bright!’ to show his feelings. Shakespeare uses imagery of a ‘torch’ and fire which imply light, energy and life. Romeo states that she is brighter than anything else showing us that Romeo is captivated by Juliet as she dominates the room.</a:t>
                      </a:r>
                      <a:endParaRPr lang="en-US" sz="1100"/>
                    </a:p>
                    <a:p>
                      <a:pPr>
                        <a:lnSpc>
                          <a:spcPts val="5319"/>
                        </a:lnSpc>
                      </a:pPr>
                      <a:endParaRPr lang="en-US" sz="110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034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034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034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034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6"/>
          <p:cNvSpPr txBox="1"/>
          <p:nvPr/>
        </p:nvSpPr>
        <p:spPr>
          <a:xfrm>
            <a:off x="16734300" y="9943723"/>
            <a:ext cx="1553700" cy="3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10">
                <a:solidFill>
                  <a:srgbClr val="141E2B"/>
                </a:solidFill>
                <a:latin typeface="Open Sans Bold"/>
              </a:rPr>
              <a:t>© We Teach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485246" y="374487"/>
            <a:ext cx="11409936" cy="980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9"/>
              </a:lnSpc>
              <a:spcBef>
                <a:spcPct val="0"/>
              </a:spcBef>
            </a:pPr>
            <a:r>
              <a:rPr lang="en-US" sz="5799" spc="34">
                <a:solidFill>
                  <a:srgbClr val="141E2B"/>
                </a:solidFill>
                <a:latin typeface="Broadway"/>
              </a:rPr>
              <a:t>Consolidate your learning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9158" y="283781"/>
            <a:ext cx="17274922" cy="1133890"/>
            <a:chOff x="0" y="0"/>
            <a:chExt cx="4549774" cy="2986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9774" cy="298638"/>
            </a:xfrm>
            <a:custGeom>
              <a:avLst/>
              <a:gdLst/>
              <a:ahLst/>
              <a:cxnLst/>
              <a:rect l="l" t="t" r="r" b="b"/>
              <a:pathLst>
                <a:path w="4549774" h="298638">
                  <a:moveTo>
                    <a:pt x="22856" y="0"/>
                  </a:moveTo>
                  <a:lnTo>
                    <a:pt x="4526918" y="0"/>
                  </a:lnTo>
                  <a:cubicBezTo>
                    <a:pt x="4539541" y="0"/>
                    <a:pt x="4549774" y="10233"/>
                    <a:pt x="4549774" y="22856"/>
                  </a:cubicBezTo>
                  <a:lnTo>
                    <a:pt x="4549774" y="275781"/>
                  </a:lnTo>
                  <a:cubicBezTo>
                    <a:pt x="4549774" y="288405"/>
                    <a:pt x="4539541" y="298638"/>
                    <a:pt x="4526918" y="298638"/>
                  </a:cubicBezTo>
                  <a:lnTo>
                    <a:pt x="22856" y="298638"/>
                  </a:lnTo>
                  <a:cubicBezTo>
                    <a:pt x="10233" y="298638"/>
                    <a:pt x="0" y="288405"/>
                    <a:pt x="0" y="275781"/>
                  </a:cubicBezTo>
                  <a:lnTo>
                    <a:pt x="0" y="22856"/>
                  </a:lnTo>
                  <a:cubicBezTo>
                    <a:pt x="0" y="10233"/>
                    <a:pt x="10233" y="0"/>
                    <a:pt x="22856" y="0"/>
                  </a:cubicBezTo>
                  <a:close/>
                </a:path>
              </a:pathLst>
            </a:custGeom>
            <a:solidFill>
              <a:srgbClr val="F0348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60"/>
                </a:lnSpc>
              </a:pPr>
              <a:endParaRPr/>
            </a:p>
            <a:p>
              <a:pPr algn="ctr">
                <a:lnSpc>
                  <a:spcPts val="5760"/>
                </a:lnSpc>
              </a:pPr>
              <a:endParaRPr/>
            </a:p>
          </p:txBody>
        </p:sp>
      </p:grpSp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5381107"/>
              </p:ext>
            </p:extLst>
          </p:nvPr>
        </p:nvGraphicFramePr>
        <p:xfrm>
          <a:off x="559158" y="1828126"/>
          <a:ext cx="5460642" cy="7752766"/>
        </p:xfrm>
        <a:graphic>
          <a:graphicData uri="http://schemas.openxmlformats.org/drawingml/2006/table">
            <a:tbl>
              <a:tblPr/>
              <a:tblGrid>
                <a:gridCol w="54606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06077">
                <a:tc>
                  <a:txBody>
                    <a:bodyPr/>
                    <a:lstStyle/>
                    <a:p>
                      <a:pPr algn="ctr">
                        <a:lnSpc>
                          <a:spcPts val="5319"/>
                        </a:lnSpc>
                        <a:defRPr/>
                      </a:pPr>
                      <a:r>
                        <a:rPr lang="en-US" sz="3799">
                          <a:solidFill>
                            <a:srgbClr val="000000"/>
                          </a:solidFill>
                          <a:latin typeface="Century Gothic Paneuropean Bold"/>
                        </a:rPr>
                        <a:t>Student 1: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034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034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034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034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6689">
                <a:tc>
                  <a:txBody>
                    <a:bodyPr/>
                    <a:lstStyle/>
                    <a:p>
                      <a:pPr algn="l">
                        <a:lnSpc>
                          <a:spcPts val="5319"/>
                        </a:lnSpc>
                        <a:defRPr/>
                      </a:pPr>
                      <a:r>
                        <a:rPr lang="en-US" sz="3799" dirty="0">
                          <a:solidFill>
                            <a:srgbClr val="000000"/>
                          </a:solidFill>
                          <a:latin typeface="Century Gothic Paneuropean"/>
                        </a:rPr>
                        <a:t>When Romeo meets Juliet he says ‘she doth teach the torches to burn bright!’  This shows that she is bright and that he loves her. </a:t>
                      </a:r>
                      <a:endParaRPr lang="en-US" sz="1100" dirty="0"/>
                    </a:p>
                    <a:p>
                      <a:pPr>
                        <a:lnSpc>
                          <a:spcPts val="5319"/>
                        </a:lnSpc>
                      </a:pPr>
                      <a:endParaRPr lang="en-US" sz="1100" dirty="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034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034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034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034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Freeform 6"/>
          <p:cNvSpPr/>
          <p:nvPr/>
        </p:nvSpPr>
        <p:spPr>
          <a:xfrm>
            <a:off x="6585754" y="2815236"/>
            <a:ext cx="892372" cy="908267"/>
          </a:xfrm>
          <a:custGeom>
            <a:avLst/>
            <a:gdLst/>
            <a:ahLst/>
            <a:cxnLst/>
            <a:rect l="l" t="t" r="r" b="b"/>
            <a:pathLst>
              <a:path w="892372" h="908267">
                <a:moveTo>
                  <a:pt x="0" y="0"/>
                </a:moveTo>
                <a:lnTo>
                  <a:pt x="892372" y="0"/>
                </a:lnTo>
                <a:lnTo>
                  <a:pt x="892372" y="908267"/>
                </a:lnTo>
                <a:lnTo>
                  <a:pt x="0" y="9082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7718022" y="1828126"/>
            <a:ext cx="9793128" cy="7800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 spc="23">
                <a:solidFill>
                  <a:srgbClr val="141E2B"/>
                </a:solidFill>
                <a:latin typeface="Century Gothic Paneuropean Bold"/>
              </a:rPr>
              <a:t>What went well?</a:t>
            </a:r>
          </a:p>
          <a:p>
            <a:pPr>
              <a:lnSpc>
                <a:spcPts val="4799"/>
              </a:lnSpc>
            </a:pPr>
            <a:endParaRPr lang="en-US" sz="3999" spc="23">
              <a:solidFill>
                <a:srgbClr val="141E2B"/>
              </a:solidFill>
              <a:latin typeface="Century Gothic Paneuropean Bold"/>
            </a:endParaRPr>
          </a:p>
          <a:p>
            <a:pPr>
              <a:lnSpc>
                <a:spcPts val="4799"/>
              </a:lnSpc>
            </a:pPr>
            <a:r>
              <a:rPr lang="en-US" sz="3999" spc="23">
                <a:solidFill>
                  <a:srgbClr val="141E2B"/>
                </a:solidFill>
                <a:latin typeface="Century Gothic Paneuropean"/>
              </a:rPr>
              <a:t>Reference to the text.</a:t>
            </a:r>
          </a:p>
          <a:p>
            <a:pPr>
              <a:lnSpc>
                <a:spcPts val="4799"/>
              </a:lnSpc>
            </a:pPr>
            <a:endParaRPr lang="en-US" sz="3999" spc="23">
              <a:solidFill>
                <a:srgbClr val="141E2B"/>
              </a:solidFill>
              <a:latin typeface="Century Gothic Paneuropean"/>
            </a:endParaRPr>
          </a:p>
          <a:p>
            <a:pPr>
              <a:lnSpc>
                <a:spcPts val="4799"/>
              </a:lnSpc>
            </a:pPr>
            <a:r>
              <a:rPr lang="en-US" sz="3999" spc="23">
                <a:solidFill>
                  <a:srgbClr val="141E2B"/>
                </a:solidFill>
                <a:latin typeface="Century Gothic Paneuropean"/>
              </a:rPr>
              <a:t>Comment on the quotation.</a:t>
            </a:r>
          </a:p>
          <a:p>
            <a:pPr>
              <a:lnSpc>
                <a:spcPts val="4799"/>
              </a:lnSpc>
            </a:pPr>
            <a:endParaRPr lang="en-US" sz="3999" spc="23">
              <a:solidFill>
                <a:srgbClr val="141E2B"/>
              </a:solidFill>
              <a:latin typeface="Century Gothic Paneuropean"/>
            </a:endParaRPr>
          </a:p>
          <a:p>
            <a:pPr>
              <a:lnSpc>
                <a:spcPts val="4799"/>
              </a:lnSpc>
            </a:pPr>
            <a:r>
              <a:rPr lang="en-US" sz="3999" spc="23">
                <a:solidFill>
                  <a:srgbClr val="141E2B"/>
                </a:solidFill>
                <a:latin typeface="Century Gothic Paneuropean Bold"/>
              </a:rPr>
              <a:t>To improve, the student could:</a:t>
            </a:r>
          </a:p>
          <a:p>
            <a:pPr>
              <a:lnSpc>
                <a:spcPts val="4799"/>
              </a:lnSpc>
            </a:pPr>
            <a:endParaRPr lang="en-US" sz="3999" spc="23">
              <a:solidFill>
                <a:srgbClr val="141E2B"/>
              </a:solidFill>
              <a:latin typeface="Century Gothic Paneuropean Bold"/>
            </a:endParaRPr>
          </a:p>
          <a:p>
            <a:pPr>
              <a:lnSpc>
                <a:spcPts val="4799"/>
              </a:lnSpc>
            </a:pPr>
            <a:r>
              <a:rPr lang="en-US" sz="3999" spc="23">
                <a:solidFill>
                  <a:srgbClr val="141E2B"/>
                </a:solidFill>
                <a:latin typeface="Century Gothic Paneuropean"/>
              </a:rPr>
              <a:t>Try to explore connotations of the words in the quotation.</a:t>
            </a:r>
          </a:p>
          <a:p>
            <a:pPr>
              <a:lnSpc>
                <a:spcPts val="4799"/>
              </a:lnSpc>
            </a:pPr>
            <a:endParaRPr lang="en-US" sz="3999" spc="23">
              <a:solidFill>
                <a:srgbClr val="141E2B"/>
              </a:solidFill>
              <a:latin typeface="Century Gothic Paneuropean"/>
            </a:endParaRPr>
          </a:p>
          <a:p>
            <a:pPr>
              <a:lnSpc>
                <a:spcPts val="4799"/>
              </a:lnSpc>
            </a:pPr>
            <a:r>
              <a:rPr lang="en-US" sz="3999" spc="24">
                <a:solidFill>
                  <a:srgbClr val="141E2B"/>
                </a:solidFill>
                <a:latin typeface="Century Gothic Paneuropean"/>
              </a:rPr>
              <a:t>Avoid repeating the words in the quote as part of the explanation.</a:t>
            </a:r>
          </a:p>
        </p:txBody>
      </p:sp>
      <p:sp>
        <p:nvSpPr>
          <p:cNvPr id="8" name="Freeform 8"/>
          <p:cNvSpPr/>
          <p:nvPr/>
        </p:nvSpPr>
        <p:spPr>
          <a:xfrm>
            <a:off x="6585754" y="4039822"/>
            <a:ext cx="892372" cy="908267"/>
          </a:xfrm>
          <a:custGeom>
            <a:avLst/>
            <a:gdLst/>
            <a:ahLst/>
            <a:cxnLst/>
            <a:rect l="l" t="t" r="r" b="b"/>
            <a:pathLst>
              <a:path w="892372" h="908267">
                <a:moveTo>
                  <a:pt x="0" y="0"/>
                </a:moveTo>
                <a:lnTo>
                  <a:pt x="892372" y="0"/>
                </a:lnTo>
                <a:lnTo>
                  <a:pt x="892372" y="908267"/>
                </a:lnTo>
                <a:lnTo>
                  <a:pt x="0" y="9082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518928" y="6796865"/>
            <a:ext cx="959198" cy="751771"/>
          </a:xfrm>
          <a:custGeom>
            <a:avLst/>
            <a:gdLst/>
            <a:ahLst/>
            <a:cxnLst/>
            <a:rect l="l" t="t" r="r" b="b"/>
            <a:pathLst>
              <a:path w="959198" h="751771">
                <a:moveTo>
                  <a:pt x="0" y="0"/>
                </a:moveTo>
                <a:lnTo>
                  <a:pt x="959198" y="0"/>
                </a:lnTo>
                <a:lnTo>
                  <a:pt x="959198" y="751771"/>
                </a:lnTo>
                <a:lnTo>
                  <a:pt x="0" y="7517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6734300" y="9943723"/>
            <a:ext cx="1553700" cy="3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10">
                <a:solidFill>
                  <a:srgbClr val="141E2B"/>
                </a:solidFill>
                <a:latin typeface="Open Sans Bold"/>
              </a:rPr>
              <a:t>© We Teach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485246" y="374487"/>
            <a:ext cx="11409936" cy="980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9"/>
              </a:lnSpc>
              <a:spcBef>
                <a:spcPct val="0"/>
              </a:spcBef>
            </a:pPr>
            <a:r>
              <a:rPr lang="en-US" sz="5799" spc="34">
                <a:solidFill>
                  <a:srgbClr val="141E2B"/>
                </a:solidFill>
                <a:latin typeface="Broadway"/>
              </a:rPr>
              <a:t>Consolidate your learning </a:t>
            </a:r>
          </a:p>
        </p:txBody>
      </p:sp>
      <p:sp>
        <p:nvSpPr>
          <p:cNvPr id="12" name="Freeform 12"/>
          <p:cNvSpPr/>
          <p:nvPr/>
        </p:nvSpPr>
        <p:spPr>
          <a:xfrm>
            <a:off x="6518928" y="8506529"/>
            <a:ext cx="959198" cy="751771"/>
          </a:xfrm>
          <a:custGeom>
            <a:avLst/>
            <a:gdLst/>
            <a:ahLst/>
            <a:cxnLst/>
            <a:rect l="l" t="t" r="r" b="b"/>
            <a:pathLst>
              <a:path w="959198" h="751771">
                <a:moveTo>
                  <a:pt x="0" y="0"/>
                </a:moveTo>
                <a:lnTo>
                  <a:pt x="959198" y="0"/>
                </a:lnTo>
                <a:lnTo>
                  <a:pt x="959198" y="751771"/>
                </a:lnTo>
                <a:lnTo>
                  <a:pt x="0" y="7517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9158" y="283781"/>
            <a:ext cx="17274922" cy="1133890"/>
            <a:chOff x="0" y="0"/>
            <a:chExt cx="4549774" cy="2986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9774" cy="298638"/>
            </a:xfrm>
            <a:custGeom>
              <a:avLst/>
              <a:gdLst/>
              <a:ahLst/>
              <a:cxnLst/>
              <a:rect l="l" t="t" r="r" b="b"/>
              <a:pathLst>
                <a:path w="4549774" h="298638">
                  <a:moveTo>
                    <a:pt x="22856" y="0"/>
                  </a:moveTo>
                  <a:lnTo>
                    <a:pt x="4526918" y="0"/>
                  </a:lnTo>
                  <a:cubicBezTo>
                    <a:pt x="4539541" y="0"/>
                    <a:pt x="4549774" y="10233"/>
                    <a:pt x="4549774" y="22856"/>
                  </a:cubicBezTo>
                  <a:lnTo>
                    <a:pt x="4549774" y="275781"/>
                  </a:lnTo>
                  <a:cubicBezTo>
                    <a:pt x="4549774" y="288405"/>
                    <a:pt x="4539541" y="298638"/>
                    <a:pt x="4526918" y="298638"/>
                  </a:cubicBezTo>
                  <a:lnTo>
                    <a:pt x="22856" y="298638"/>
                  </a:lnTo>
                  <a:cubicBezTo>
                    <a:pt x="10233" y="298638"/>
                    <a:pt x="0" y="288405"/>
                    <a:pt x="0" y="275781"/>
                  </a:cubicBezTo>
                  <a:lnTo>
                    <a:pt x="0" y="22856"/>
                  </a:lnTo>
                  <a:cubicBezTo>
                    <a:pt x="0" y="10233"/>
                    <a:pt x="10233" y="0"/>
                    <a:pt x="22856" y="0"/>
                  </a:cubicBezTo>
                  <a:close/>
                </a:path>
              </a:pathLst>
            </a:custGeom>
            <a:solidFill>
              <a:srgbClr val="F0348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60"/>
                </a:lnSpc>
              </a:pPr>
              <a:endParaRPr/>
            </a:p>
            <a:p>
              <a:pPr algn="ctr">
                <a:lnSpc>
                  <a:spcPts val="5760"/>
                </a:lnSpc>
              </a:pPr>
              <a:endParaRPr/>
            </a:p>
          </p:txBody>
        </p:sp>
      </p:grpSp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3831774"/>
              </p:ext>
            </p:extLst>
          </p:nvPr>
        </p:nvGraphicFramePr>
        <p:xfrm>
          <a:off x="298356" y="1828423"/>
          <a:ext cx="7855044" cy="8105775"/>
        </p:xfrm>
        <a:graphic>
          <a:graphicData uri="http://schemas.openxmlformats.org/drawingml/2006/table">
            <a:tbl>
              <a:tblPr/>
              <a:tblGrid>
                <a:gridCol w="7855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67538">
                <a:tc>
                  <a:txBody>
                    <a:bodyPr/>
                    <a:lstStyle/>
                    <a:p>
                      <a:pPr algn="ctr">
                        <a:lnSpc>
                          <a:spcPts val="5040"/>
                        </a:lnSpc>
                        <a:defRPr/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latin typeface="Century Gothic Paneuropean Bold"/>
                        </a:rPr>
                        <a:t>Student 2: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034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034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034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034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38237">
                <a:tc>
                  <a:txBody>
                    <a:bodyPr/>
                    <a:lstStyle/>
                    <a:p>
                      <a:pPr algn="l">
                        <a:lnSpc>
                          <a:spcPts val="5040"/>
                        </a:lnSpc>
                        <a:defRPr/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latin typeface="Century Gothic Paneuropean"/>
                        </a:rPr>
                        <a:t>When Romeo first meets Juliet he says ‘she doth teach the torches to burn bright!’ to show his feelings. Shakespeare uses imagery of a ‘torch’ and fire which imply light, energy and life.  Romeo states that she is brighter than anything else showing us that Romeo is captivated by Juliet as she dominates the room.</a:t>
                      </a:r>
                      <a:endParaRPr lang="en-US" sz="1100" dirty="0"/>
                    </a:p>
                  </a:txBody>
                  <a:tcPr marL="190500" marR="190500" marT="190500" marB="190500">
                    <a:lnL w="38100" cap="flat" cmpd="sng" algn="ctr">
                      <a:solidFill>
                        <a:srgbClr val="F034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034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034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034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6"/>
          <p:cNvSpPr txBox="1"/>
          <p:nvPr/>
        </p:nvSpPr>
        <p:spPr>
          <a:xfrm>
            <a:off x="9623599" y="2028032"/>
            <a:ext cx="8367150" cy="7913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60"/>
              </a:lnSpc>
            </a:pPr>
            <a:r>
              <a:rPr lang="en-US" sz="3300" spc="19">
                <a:solidFill>
                  <a:srgbClr val="141E2B"/>
                </a:solidFill>
                <a:latin typeface="Century Gothic Paneuropean Bold"/>
              </a:rPr>
              <a:t>What went well?</a:t>
            </a:r>
          </a:p>
          <a:p>
            <a:pPr>
              <a:lnSpc>
                <a:spcPts val="3960"/>
              </a:lnSpc>
            </a:pPr>
            <a:endParaRPr lang="en-US" sz="3300" spc="19">
              <a:solidFill>
                <a:srgbClr val="141E2B"/>
              </a:solidFill>
              <a:latin typeface="Century Gothic Paneuropean Bold"/>
            </a:endParaRPr>
          </a:p>
          <a:p>
            <a:pPr>
              <a:lnSpc>
                <a:spcPts val="3960"/>
              </a:lnSpc>
            </a:pPr>
            <a:r>
              <a:rPr lang="en-US" sz="3300" spc="19">
                <a:solidFill>
                  <a:srgbClr val="141E2B"/>
                </a:solidFill>
                <a:latin typeface="Century Gothic Paneuropean"/>
              </a:rPr>
              <a:t>Reference to the text.</a:t>
            </a:r>
          </a:p>
          <a:p>
            <a:pPr>
              <a:lnSpc>
                <a:spcPts val="3960"/>
              </a:lnSpc>
            </a:pPr>
            <a:endParaRPr lang="en-US" sz="3300" spc="19">
              <a:solidFill>
                <a:srgbClr val="141E2B"/>
              </a:solidFill>
              <a:latin typeface="Century Gothic Paneuropean"/>
            </a:endParaRPr>
          </a:p>
          <a:p>
            <a:pPr>
              <a:lnSpc>
                <a:spcPts val="3960"/>
              </a:lnSpc>
            </a:pPr>
            <a:r>
              <a:rPr lang="en-US" sz="3300" spc="19">
                <a:solidFill>
                  <a:srgbClr val="141E2B"/>
                </a:solidFill>
                <a:latin typeface="Century Gothic Paneuropean"/>
              </a:rPr>
              <a:t>Explores the methods Shakespeare uses.</a:t>
            </a:r>
          </a:p>
          <a:p>
            <a:pPr>
              <a:lnSpc>
                <a:spcPts val="3960"/>
              </a:lnSpc>
            </a:pPr>
            <a:endParaRPr lang="en-US" sz="3300" spc="19">
              <a:solidFill>
                <a:srgbClr val="141E2B"/>
              </a:solidFill>
              <a:latin typeface="Century Gothic Paneuropean"/>
            </a:endParaRPr>
          </a:p>
          <a:p>
            <a:pPr>
              <a:lnSpc>
                <a:spcPts val="3960"/>
              </a:lnSpc>
            </a:pPr>
            <a:r>
              <a:rPr lang="en-US" sz="3300" spc="19">
                <a:solidFill>
                  <a:srgbClr val="141E2B"/>
                </a:solidFill>
                <a:latin typeface="Century Gothic Paneuropean"/>
              </a:rPr>
              <a:t>Zooms in on key words and examines connotations.</a:t>
            </a:r>
          </a:p>
          <a:p>
            <a:pPr>
              <a:lnSpc>
                <a:spcPts val="3960"/>
              </a:lnSpc>
            </a:pPr>
            <a:endParaRPr lang="en-US" sz="3300" spc="19">
              <a:solidFill>
                <a:srgbClr val="141E2B"/>
              </a:solidFill>
              <a:latin typeface="Century Gothic Paneuropean"/>
            </a:endParaRPr>
          </a:p>
          <a:p>
            <a:pPr>
              <a:lnSpc>
                <a:spcPts val="3960"/>
              </a:lnSpc>
            </a:pPr>
            <a:r>
              <a:rPr lang="en-US" sz="3300" spc="19">
                <a:solidFill>
                  <a:srgbClr val="141E2B"/>
                </a:solidFill>
                <a:latin typeface="Century Gothic Paneuropean Bold"/>
              </a:rPr>
              <a:t>To improve, the student could:</a:t>
            </a:r>
          </a:p>
          <a:p>
            <a:pPr>
              <a:lnSpc>
                <a:spcPts val="3960"/>
              </a:lnSpc>
            </a:pPr>
            <a:endParaRPr lang="en-US" sz="3300" spc="19">
              <a:solidFill>
                <a:srgbClr val="141E2B"/>
              </a:solidFill>
              <a:latin typeface="Century Gothic Paneuropean Bold"/>
            </a:endParaRPr>
          </a:p>
          <a:p>
            <a:pPr>
              <a:lnSpc>
                <a:spcPts val="3960"/>
              </a:lnSpc>
            </a:pPr>
            <a:r>
              <a:rPr lang="en-US" sz="3300" spc="19">
                <a:solidFill>
                  <a:srgbClr val="141E2B"/>
                </a:solidFill>
                <a:latin typeface="Century Gothic Paneuropean"/>
              </a:rPr>
              <a:t>Use tentative phrasing, such as could or might to explore possibilities.</a:t>
            </a:r>
          </a:p>
          <a:p>
            <a:pPr>
              <a:lnSpc>
                <a:spcPts val="3960"/>
              </a:lnSpc>
            </a:pPr>
            <a:endParaRPr lang="en-US" sz="3300" spc="19">
              <a:solidFill>
                <a:srgbClr val="141E2B"/>
              </a:solidFill>
              <a:latin typeface="Century Gothic Paneuropean"/>
            </a:endParaRPr>
          </a:p>
          <a:p>
            <a:pPr>
              <a:lnSpc>
                <a:spcPts val="3960"/>
              </a:lnSpc>
            </a:pPr>
            <a:r>
              <a:rPr lang="en-US" sz="3300" spc="19">
                <a:solidFill>
                  <a:srgbClr val="141E2B"/>
                </a:solidFill>
                <a:latin typeface="Century Gothic Paneuropean"/>
              </a:rPr>
              <a:t>Zoom in on other methods in the quotation.</a:t>
            </a:r>
          </a:p>
        </p:txBody>
      </p:sp>
      <p:sp>
        <p:nvSpPr>
          <p:cNvPr id="7" name="Freeform 7"/>
          <p:cNvSpPr/>
          <p:nvPr/>
        </p:nvSpPr>
        <p:spPr>
          <a:xfrm>
            <a:off x="8775860" y="2926426"/>
            <a:ext cx="662613" cy="674415"/>
          </a:xfrm>
          <a:custGeom>
            <a:avLst/>
            <a:gdLst/>
            <a:ahLst/>
            <a:cxnLst/>
            <a:rect l="l" t="t" r="r" b="b"/>
            <a:pathLst>
              <a:path w="662613" h="674415">
                <a:moveTo>
                  <a:pt x="0" y="0"/>
                </a:moveTo>
                <a:lnTo>
                  <a:pt x="662612" y="0"/>
                </a:lnTo>
                <a:lnTo>
                  <a:pt x="662612" y="674415"/>
                </a:lnTo>
                <a:lnTo>
                  <a:pt x="0" y="6744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829149" y="7479960"/>
            <a:ext cx="722130" cy="565970"/>
          </a:xfrm>
          <a:custGeom>
            <a:avLst/>
            <a:gdLst/>
            <a:ahLst/>
            <a:cxnLst/>
            <a:rect l="l" t="t" r="r" b="b"/>
            <a:pathLst>
              <a:path w="722130" h="565970">
                <a:moveTo>
                  <a:pt x="0" y="0"/>
                </a:moveTo>
                <a:lnTo>
                  <a:pt x="722130" y="0"/>
                </a:lnTo>
                <a:lnTo>
                  <a:pt x="722130" y="565970"/>
                </a:lnTo>
                <a:lnTo>
                  <a:pt x="0" y="5659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6734300" y="9943723"/>
            <a:ext cx="1553700" cy="3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10">
                <a:solidFill>
                  <a:srgbClr val="141E2B"/>
                </a:solidFill>
                <a:latin typeface="Open Sans Bold"/>
              </a:rPr>
              <a:t>© We Teach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485246" y="374487"/>
            <a:ext cx="11409936" cy="980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9"/>
              </a:lnSpc>
              <a:spcBef>
                <a:spcPct val="0"/>
              </a:spcBef>
            </a:pPr>
            <a:r>
              <a:rPr lang="en-US" sz="5799" spc="34">
                <a:solidFill>
                  <a:srgbClr val="141E2B"/>
                </a:solidFill>
                <a:latin typeface="Broadway"/>
              </a:rPr>
              <a:t>Consolidate your learning </a:t>
            </a:r>
          </a:p>
        </p:txBody>
      </p:sp>
      <p:sp>
        <p:nvSpPr>
          <p:cNvPr id="11" name="Freeform 11"/>
          <p:cNvSpPr/>
          <p:nvPr/>
        </p:nvSpPr>
        <p:spPr>
          <a:xfrm>
            <a:off x="8858908" y="3886591"/>
            <a:ext cx="662613" cy="674415"/>
          </a:xfrm>
          <a:custGeom>
            <a:avLst/>
            <a:gdLst/>
            <a:ahLst/>
            <a:cxnLst/>
            <a:rect l="l" t="t" r="r" b="b"/>
            <a:pathLst>
              <a:path w="662613" h="674415">
                <a:moveTo>
                  <a:pt x="0" y="0"/>
                </a:moveTo>
                <a:lnTo>
                  <a:pt x="662612" y="0"/>
                </a:lnTo>
                <a:lnTo>
                  <a:pt x="662612" y="674415"/>
                </a:lnTo>
                <a:lnTo>
                  <a:pt x="0" y="6744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858908" y="4846756"/>
            <a:ext cx="662613" cy="674415"/>
          </a:xfrm>
          <a:custGeom>
            <a:avLst/>
            <a:gdLst/>
            <a:ahLst/>
            <a:cxnLst/>
            <a:rect l="l" t="t" r="r" b="b"/>
            <a:pathLst>
              <a:path w="662613" h="674415">
                <a:moveTo>
                  <a:pt x="0" y="0"/>
                </a:moveTo>
                <a:lnTo>
                  <a:pt x="662612" y="0"/>
                </a:lnTo>
                <a:lnTo>
                  <a:pt x="662612" y="674415"/>
                </a:lnTo>
                <a:lnTo>
                  <a:pt x="0" y="6744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8799390" y="8975315"/>
            <a:ext cx="722130" cy="565970"/>
          </a:xfrm>
          <a:custGeom>
            <a:avLst/>
            <a:gdLst/>
            <a:ahLst/>
            <a:cxnLst/>
            <a:rect l="l" t="t" r="r" b="b"/>
            <a:pathLst>
              <a:path w="722130" h="565970">
                <a:moveTo>
                  <a:pt x="0" y="0"/>
                </a:moveTo>
                <a:lnTo>
                  <a:pt x="722130" y="0"/>
                </a:lnTo>
                <a:lnTo>
                  <a:pt x="722130" y="565970"/>
                </a:lnTo>
                <a:lnTo>
                  <a:pt x="0" y="5659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53114" y="4317588"/>
            <a:ext cx="7900235" cy="5616609"/>
            <a:chOff x="0" y="0"/>
            <a:chExt cx="2080720" cy="14792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80720" cy="1479272"/>
            </a:xfrm>
            <a:custGeom>
              <a:avLst/>
              <a:gdLst/>
              <a:ahLst/>
              <a:cxnLst/>
              <a:rect l="l" t="t" r="r" b="b"/>
              <a:pathLst>
                <a:path w="2080720" h="1479272">
                  <a:moveTo>
                    <a:pt x="49978" y="0"/>
                  </a:moveTo>
                  <a:lnTo>
                    <a:pt x="2030742" y="0"/>
                  </a:lnTo>
                  <a:cubicBezTo>
                    <a:pt x="2043997" y="0"/>
                    <a:pt x="2056709" y="5266"/>
                    <a:pt x="2066082" y="14638"/>
                  </a:cubicBezTo>
                  <a:cubicBezTo>
                    <a:pt x="2075455" y="24011"/>
                    <a:pt x="2080720" y="36723"/>
                    <a:pt x="2080720" y="49978"/>
                  </a:cubicBezTo>
                  <a:lnTo>
                    <a:pt x="2080720" y="1429294"/>
                  </a:lnTo>
                  <a:cubicBezTo>
                    <a:pt x="2080720" y="1456896"/>
                    <a:pt x="2058344" y="1479272"/>
                    <a:pt x="2030742" y="1479272"/>
                  </a:cubicBezTo>
                  <a:lnTo>
                    <a:pt x="49978" y="1479272"/>
                  </a:lnTo>
                  <a:cubicBezTo>
                    <a:pt x="22376" y="1479272"/>
                    <a:pt x="0" y="1456896"/>
                    <a:pt x="0" y="1429294"/>
                  </a:cubicBezTo>
                  <a:lnTo>
                    <a:pt x="0" y="49978"/>
                  </a:lnTo>
                  <a:cubicBezTo>
                    <a:pt x="0" y="22376"/>
                    <a:pt x="22376" y="0"/>
                    <a:pt x="49978" y="0"/>
                  </a:cubicBezTo>
                  <a:close/>
                </a:path>
              </a:pathLst>
            </a:custGeom>
            <a:solidFill>
              <a:srgbClr val="F0348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59158" y="283781"/>
            <a:ext cx="17274922" cy="1133890"/>
            <a:chOff x="0" y="0"/>
            <a:chExt cx="4549774" cy="2986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49774" cy="298638"/>
            </a:xfrm>
            <a:custGeom>
              <a:avLst/>
              <a:gdLst/>
              <a:ahLst/>
              <a:cxnLst/>
              <a:rect l="l" t="t" r="r" b="b"/>
              <a:pathLst>
                <a:path w="4549774" h="298638">
                  <a:moveTo>
                    <a:pt x="22856" y="0"/>
                  </a:moveTo>
                  <a:lnTo>
                    <a:pt x="4526918" y="0"/>
                  </a:lnTo>
                  <a:cubicBezTo>
                    <a:pt x="4539541" y="0"/>
                    <a:pt x="4549774" y="10233"/>
                    <a:pt x="4549774" y="22856"/>
                  </a:cubicBezTo>
                  <a:lnTo>
                    <a:pt x="4549774" y="275781"/>
                  </a:lnTo>
                  <a:cubicBezTo>
                    <a:pt x="4549774" y="288405"/>
                    <a:pt x="4539541" y="298638"/>
                    <a:pt x="4526918" y="298638"/>
                  </a:cubicBezTo>
                  <a:lnTo>
                    <a:pt x="22856" y="298638"/>
                  </a:lnTo>
                  <a:cubicBezTo>
                    <a:pt x="10233" y="298638"/>
                    <a:pt x="0" y="288405"/>
                    <a:pt x="0" y="275781"/>
                  </a:cubicBezTo>
                  <a:lnTo>
                    <a:pt x="0" y="22856"/>
                  </a:lnTo>
                  <a:cubicBezTo>
                    <a:pt x="0" y="10233"/>
                    <a:pt x="10233" y="0"/>
                    <a:pt x="22856" y="0"/>
                  </a:cubicBezTo>
                  <a:close/>
                </a:path>
              </a:pathLst>
            </a:custGeom>
            <a:solidFill>
              <a:srgbClr val="F0348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199"/>
                </a:lnSpc>
              </a:pPr>
              <a:endParaRPr/>
            </a:p>
            <a:p>
              <a:pPr algn="ctr">
                <a:lnSpc>
                  <a:spcPts val="60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59158" y="4203288"/>
            <a:ext cx="9058417" cy="5902359"/>
            <a:chOff x="0" y="0"/>
            <a:chExt cx="2385756" cy="155453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85756" cy="1554531"/>
            </a:xfrm>
            <a:custGeom>
              <a:avLst/>
              <a:gdLst/>
              <a:ahLst/>
              <a:cxnLst/>
              <a:rect l="l" t="t" r="r" b="b"/>
              <a:pathLst>
                <a:path w="2385756" h="1554531">
                  <a:moveTo>
                    <a:pt x="0" y="0"/>
                  </a:moveTo>
                  <a:lnTo>
                    <a:pt x="2385756" y="0"/>
                  </a:lnTo>
                  <a:lnTo>
                    <a:pt x="2385756" y="1554531"/>
                  </a:lnTo>
                  <a:lnTo>
                    <a:pt x="0" y="155453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F0348F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6734300" y="9943723"/>
            <a:ext cx="1553700" cy="3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10">
                <a:solidFill>
                  <a:srgbClr val="141E2B"/>
                </a:solidFill>
                <a:latin typeface="Open Sans Bold"/>
              </a:rPr>
              <a:t>© We Teach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1584178"/>
            <a:ext cx="16150343" cy="2447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000" spc="24">
                <a:solidFill>
                  <a:srgbClr val="141E2B"/>
                </a:solidFill>
                <a:latin typeface="Century Gothic Paneuropean"/>
              </a:rPr>
              <a:t>Using the quotations below, create your own response.</a:t>
            </a:r>
          </a:p>
          <a:p>
            <a:pPr algn="ctr">
              <a:lnSpc>
                <a:spcPts val="4800"/>
              </a:lnSpc>
            </a:pPr>
            <a:endParaRPr lang="en-US" sz="4000" spc="24">
              <a:solidFill>
                <a:srgbClr val="141E2B"/>
              </a:solidFill>
              <a:latin typeface="Century Gothic Paneuropean"/>
            </a:endParaRPr>
          </a:p>
          <a:p>
            <a:pPr algn="ctr">
              <a:lnSpc>
                <a:spcPts val="4800"/>
              </a:lnSpc>
              <a:spcBef>
                <a:spcPct val="0"/>
              </a:spcBef>
            </a:pPr>
            <a:r>
              <a:rPr lang="en-US" sz="4000" spc="24">
                <a:solidFill>
                  <a:srgbClr val="141E2B"/>
                </a:solidFill>
                <a:latin typeface="Century Gothic Paneuropean Bold"/>
              </a:rPr>
              <a:t>Task:</a:t>
            </a:r>
            <a:r>
              <a:rPr lang="en-US" sz="4000" spc="24">
                <a:solidFill>
                  <a:srgbClr val="141E2B"/>
                </a:solidFill>
                <a:latin typeface="Century Gothic Paneuropean"/>
              </a:rPr>
              <a:t> How does Shakespeare use symbolism to present Romeo's feelings towards Juliet in this scene?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746029" y="264983"/>
            <a:ext cx="11743091" cy="104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2"/>
              </a:lnSpc>
              <a:spcBef>
                <a:spcPct val="0"/>
              </a:spcBef>
            </a:pPr>
            <a:r>
              <a:rPr lang="en-US" sz="6110" spc="36">
                <a:solidFill>
                  <a:srgbClr val="141E2B"/>
                </a:solidFill>
                <a:latin typeface="Broadway"/>
              </a:rPr>
              <a:t>Consolidate your learning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59158" y="4411764"/>
            <a:ext cx="8988061" cy="5287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21" lvl="1" indent="-410210">
              <a:lnSpc>
                <a:spcPts val="4560"/>
              </a:lnSpc>
              <a:buFont typeface="Arial"/>
              <a:buChar char="•"/>
            </a:pPr>
            <a:r>
              <a:rPr lang="en-US" sz="3800" spc="22" dirty="0">
                <a:solidFill>
                  <a:srgbClr val="141E2B"/>
                </a:solidFill>
                <a:latin typeface="Century Gothic Paneuropean"/>
              </a:rPr>
              <a:t>'She hangs upon the cheek of night Like a rich jewel in an </a:t>
            </a:r>
            <a:r>
              <a:rPr lang="en-US" sz="3800" spc="22" dirty="0" err="1">
                <a:solidFill>
                  <a:srgbClr val="141E2B"/>
                </a:solidFill>
                <a:latin typeface="Century Gothic Paneuropean"/>
              </a:rPr>
              <a:t>Ethiope’s</a:t>
            </a:r>
            <a:r>
              <a:rPr lang="en-US" sz="3800" spc="22" dirty="0">
                <a:solidFill>
                  <a:srgbClr val="141E2B"/>
                </a:solidFill>
                <a:latin typeface="Century Gothic Paneuropean"/>
              </a:rPr>
              <a:t> ear.'</a:t>
            </a:r>
          </a:p>
          <a:p>
            <a:pPr>
              <a:lnSpc>
                <a:spcPts val="4560"/>
              </a:lnSpc>
            </a:pPr>
            <a:endParaRPr lang="en-US" sz="3800" spc="22" dirty="0">
              <a:solidFill>
                <a:srgbClr val="141E2B"/>
              </a:solidFill>
              <a:latin typeface="Century Gothic Paneuropean"/>
            </a:endParaRPr>
          </a:p>
          <a:p>
            <a:pPr marL="820421" lvl="1" indent="-410210">
              <a:lnSpc>
                <a:spcPts val="4560"/>
              </a:lnSpc>
              <a:buFont typeface="Arial"/>
              <a:buChar char="•"/>
            </a:pPr>
            <a:r>
              <a:rPr lang="en-US" sz="3800" spc="22" dirty="0">
                <a:solidFill>
                  <a:srgbClr val="141E2B"/>
                </a:solidFill>
                <a:latin typeface="Century Gothic Paneuropean"/>
              </a:rPr>
              <a:t>'So shows a snowy dove trooping with crows.'</a:t>
            </a:r>
          </a:p>
          <a:p>
            <a:pPr>
              <a:lnSpc>
                <a:spcPts val="4560"/>
              </a:lnSpc>
            </a:pPr>
            <a:endParaRPr lang="en-US" sz="3800" spc="22" dirty="0">
              <a:solidFill>
                <a:srgbClr val="141E2B"/>
              </a:solidFill>
              <a:latin typeface="Century Gothic Paneuropean"/>
            </a:endParaRPr>
          </a:p>
          <a:p>
            <a:pPr marL="820421" lvl="1" indent="-410210">
              <a:lnSpc>
                <a:spcPts val="4560"/>
              </a:lnSpc>
              <a:buFont typeface="Arial"/>
              <a:buChar char="•"/>
            </a:pPr>
            <a:r>
              <a:rPr lang="en-US" sz="3800" spc="22" dirty="0">
                <a:solidFill>
                  <a:srgbClr val="141E2B"/>
                </a:solidFill>
                <a:latin typeface="Century Gothic Paneuropean"/>
              </a:rPr>
              <a:t>'For I ne’er saw true beauty till this night.'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95313" y="4345089"/>
            <a:ext cx="7215837" cy="5209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9"/>
              </a:lnSpc>
            </a:pPr>
            <a:r>
              <a:rPr lang="en-US" sz="3399" spc="-132">
                <a:solidFill>
                  <a:srgbClr val="141E2B"/>
                </a:solidFill>
                <a:latin typeface="Broadway"/>
              </a:rPr>
              <a:t>Tier 2 vocabulary</a:t>
            </a:r>
          </a:p>
          <a:p>
            <a:pPr algn="ctr">
              <a:lnSpc>
                <a:spcPts val="4079"/>
              </a:lnSpc>
            </a:pPr>
            <a:endParaRPr lang="en-US" sz="3399" spc="-132">
              <a:solidFill>
                <a:srgbClr val="141E2B"/>
              </a:solidFill>
              <a:latin typeface="Broadway"/>
            </a:endParaRPr>
          </a:p>
          <a:p>
            <a:pPr>
              <a:lnSpc>
                <a:spcPts val="4079"/>
              </a:lnSpc>
            </a:pPr>
            <a:r>
              <a:rPr lang="en-US" sz="3399" spc="-132">
                <a:solidFill>
                  <a:srgbClr val="141E2B"/>
                </a:solidFill>
                <a:latin typeface="Century Gothic Paneuropean Bold"/>
              </a:rPr>
              <a:t>Captivated (v)</a:t>
            </a:r>
            <a:r>
              <a:rPr lang="en-US" sz="3399" spc="-132">
                <a:solidFill>
                  <a:srgbClr val="141E2B"/>
                </a:solidFill>
                <a:latin typeface="Century Gothic Paneuropean"/>
              </a:rPr>
              <a:t>: Hold the interest and attention of.</a:t>
            </a:r>
          </a:p>
          <a:p>
            <a:pPr>
              <a:lnSpc>
                <a:spcPts val="4079"/>
              </a:lnSpc>
            </a:pPr>
            <a:endParaRPr lang="en-US" sz="3399" spc="-132">
              <a:solidFill>
                <a:srgbClr val="141E2B"/>
              </a:solidFill>
              <a:latin typeface="Century Gothic Paneuropean"/>
            </a:endParaRPr>
          </a:p>
          <a:p>
            <a:pPr>
              <a:lnSpc>
                <a:spcPts val="4079"/>
              </a:lnSpc>
            </a:pPr>
            <a:r>
              <a:rPr lang="en-US" sz="3399" spc="-132">
                <a:solidFill>
                  <a:srgbClr val="141E2B"/>
                </a:solidFill>
                <a:latin typeface="Century Gothic Paneuropean Bold"/>
              </a:rPr>
              <a:t>Impulsive (adj)</a:t>
            </a:r>
            <a:r>
              <a:rPr lang="en-US" sz="3399" spc="-132">
                <a:solidFill>
                  <a:srgbClr val="141E2B"/>
                </a:solidFill>
                <a:latin typeface="Century Gothic Paneuropean"/>
              </a:rPr>
              <a:t>: Acting without thinking first.</a:t>
            </a:r>
          </a:p>
          <a:p>
            <a:pPr>
              <a:lnSpc>
                <a:spcPts val="4079"/>
              </a:lnSpc>
            </a:pPr>
            <a:endParaRPr lang="en-US" sz="3399" spc="-132">
              <a:solidFill>
                <a:srgbClr val="141E2B"/>
              </a:solidFill>
              <a:latin typeface="Century Gothic Paneuropean"/>
            </a:endParaRPr>
          </a:p>
          <a:p>
            <a:pPr algn="l">
              <a:lnSpc>
                <a:spcPts val="4079"/>
              </a:lnSpc>
              <a:spcBef>
                <a:spcPct val="0"/>
              </a:spcBef>
            </a:pPr>
            <a:r>
              <a:rPr lang="en-US" sz="3399" spc="-135">
                <a:solidFill>
                  <a:srgbClr val="141E2B"/>
                </a:solidFill>
                <a:latin typeface="Century Gothic Paneuropean Bold"/>
              </a:rPr>
              <a:t>Infatuation (n)</a:t>
            </a:r>
            <a:r>
              <a:rPr lang="en-US" sz="3399" spc="-135">
                <a:solidFill>
                  <a:srgbClr val="141E2B"/>
                </a:solidFill>
                <a:latin typeface="Century Gothic Paneuropean"/>
              </a:rPr>
              <a:t>: An intense, but short-lived passion for someone.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9158" y="283781"/>
            <a:ext cx="17274922" cy="1133890"/>
            <a:chOff x="0" y="0"/>
            <a:chExt cx="4549774" cy="2986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9774" cy="298638"/>
            </a:xfrm>
            <a:custGeom>
              <a:avLst/>
              <a:gdLst/>
              <a:ahLst/>
              <a:cxnLst/>
              <a:rect l="l" t="t" r="r" b="b"/>
              <a:pathLst>
                <a:path w="4549774" h="298638">
                  <a:moveTo>
                    <a:pt x="22856" y="0"/>
                  </a:moveTo>
                  <a:lnTo>
                    <a:pt x="4526918" y="0"/>
                  </a:lnTo>
                  <a:cubicBezTo>
                    <a:pt x="4539541" y="0"/>
                    <a:pt x="4549774" y="10233"/>
                    <a:pt x="4549774" y="22856"/>
                  </a:cubicBezTo>
                  <a:lnTo>
                    <a:pt x="4549774" y="275781"/>
                  </a:lnTo>
                  <a:cubicBezTo>
                    <a:pt x="4549774" y="288405"/>
                    <a:pt x="4539541" y="298638"/>
                    <a:pt x="4526918" y="298638"/>
                  </a:cubicBezTo>
                  <a:lnTo>
                    <a:pt x="22856" y="298638"/>
                  </a:lnTo>
                  <a:cubicBezTo>
                    <a:pt x="10233" y="298638"/>
                    <a:pt x="0" y="288405"/>
                    <a:pt x="0" y="275781"/>
                  </a:cubicBezTo>
                  <a:lnTo>
                    <a:pt x="0" y="22856"/>
                  </a:lnTo>
                  <a:cubicBezTo>
                    <a:pt x="0" y="10233"/>
                    <a:pt x="10233" y="0"/>
                    <a:pt x="22856" y="0"/>
                  </a:cubicBezTo>
                  <a:close/>
                </a:path>
              </a:pathLst>
            </a:custGeom>
            <a:solidFill>
              <a:srgbClr val="F0348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199"/>
                </a:lnSpc>
              </a:pPr>
              <a:endParaRPr/>
            </a:p>
            <a:p>
              <a:pPr algn="ctr">
                <a:lnSpc>
                  <a:spcPts val="60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24954" y="2727140"/>
            <a:ext cx="13895255" cy="7207058"/>
            <a:chOff x="0" y="0"/>
            <a:chExt cx="3659656" cy="18981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59656" cy="1898155"/>
            </a:xfrm>
            <a:custGeom>
              <a:avLst/>
              <a:gdLst/>
              <a:ahLst/>
              <a:cxnLst/>
              <a:rect l="l" t="t" r="r" b="b"/>
              <a:pathLst>
                <a:path w="3659656" h="1898155">
                  <a:moveTo>
                    <a:pt x="0" y="0"/>
                  </a:moveTo>
                  <a:lnTo>
                    <a:pt x="3659656" y="0"/>
                  </a:lnTo>
                  <a:lnTo>
                    <a:pt x="3659656" y="1898155"/>
                  </a:lnTo>
                  <a:lnTo>
                    <a:pt x="0" y="189815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F0348F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7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734300" y="9943723"/>
            <a:ext cx="1553700" cy="3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10">
                <a:solidFill>
                  <a:srgbClr val="141E2B"/>
                </a:solidFill>
                <a:latin typeface="Open Sans Bold"/>
              </a:rPr>
              <a:t>© We Teach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59158" y="2772241"/>
            <a:ext cx="13426845" cy="7323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03" lvl="1" indent="-431801">
              <a:lnSpc>
                <a:spcPts val="4800"/>
              </a:lnSpc>
              <a:buFont typeface="Arial"/>
              <a:buChar char="•"/>
            </a:pPr>
            <a:r>
              <a:rPr lang="en-US" sz="4000" spc="24">
                <a:solidFill>
                  <a:srgbClr val="141E2B"/>
                </a:solidFill>
                <a:latin typeface="Century Gothic Paneuropean"/>
              </a:rPr>
              <a:t>Shakespeare presents Romeo as...</a:t>
            </a:r>
          </a:p>
          <a:p>
            <a:pPr>
              <a:lnSpc>
                <a:spcPts val="4800"/>
              </a:lnSpc>
            </a:pPr>
            <a:endParaRPr lang="en-US" sz="4000" spc="24">
              <a:solidFill>
                <a:srgbClr val="141E2B"/>
              </a:solidFill>
              <a:latin typeface="Century Gothic Paneuropean"/>
            </a:endParaRPr>
          </a:p>
          <a:p>
            <a:pPr marL="863603" lvl="1" indent="-431801">
              <a:lnSpc>
                <a:spcPts val="4800"/>
              </a:lnSpc>
              <a:buFont typeface="Arial"/>
              <a:buChar char="•"/>
            </a:pPr>
            <a:r>
              <a:rPr lang="en-US" sz="4000" spc="24">
                <a:solidFill>
                  <a:srgbClr val="141E2B"/>
                </a:solidFill>
                <a:latin typeface="Century Gothic Paneuropean"/>
              </a:rPr>
              <a:t>The phrase/word/simile '.......' has connotations of...</a:t>
            </a:r>
          </a:p>
          <a:p>
            <a:pPr>
              <a:lnSpc>
                <a:spcPts val="4800"/>
              </a:lnSpc>
            </a:pPr>
            <a:endParaRPr lang="en-US" sz="4000" spc="24">
              <a:solidFill>
                <a:srgbClr val="141E2B"/>
              </a:solidFill>
              <a:latin typeface="Century Gothic Paneuropean"/>
            </a:endParaRPr>
          </a:p>
          <a:p>
            <a:pPr marL="863603" lvl="1" indent="-431801">
              <a:lnSpc>
                <a:spcPts val="4800"/>
              </a:lnSpc>
              <a:buFont typeface="Arial"/>
              <a:buChar char="•"/>
            </a:pPr>
            <a:r>
              <a:rPr lang="en-US" sz="4000" spc="24">
                <a:solidFill>
                  <a:srgbClr val="141E2B"/>
                </a:solidFill>
                <a:latin typeface="Century Gothic Paneuropean"/>
              </a:rPr>
              <a:t>It might also symbolise...</a:t>
            </a:r>
          </a:p>
          <a:p>
            <a:pPr>
              <a:lnSpc>
                <a:spcPts val="4800"/>
              </a:lnSpc>
            </a:pPr>
            <a:endParaRPr lang="en-US" sz="4000" spc="24">
              <a:solidFill>
                <a:srgbClr val="141E2B"/>
              </a:solidFill>
              <a:latin typeface="Century Gothic Paneuropean"/>
            </a:endParaRPr>
          </a:p>
          <a:p>
            <a:pPr marL="863603" lvl="1" indent="-431801">
              <a:lnSpc>
                <a:spcPts val="4800"/>
              </a:lnSpc>
              <a:buFont typeface="Arial"/>
              <a:buChar char="•"/>
            </a:pPr>
            <a:r>
              <a:rPr lang="en-US" sz="4000" spc="24">
                <a:solidFill>
                  <a:srgbClr val="141E2B"/>
                </a:solidFill>
                <a:latin typeface="Century Gothic Paneuropean"/>
              </a:rPr>
              <a:t>Shakespeare uses '.....' to convey...</a:t>
            </a:r>
          </a:p>
          <a:p>
            <a:pPr>
              <a:lnSpc>
                <a:spcPts val="4800"/>
              </a:lnSpc>
            </a:pPr>
            <a:endParaRPr lang="en-US" sz="4000" spc="24">
              <a:solidFill>
                <a:srgbClr val="141E2B"/>
              </a:solidFill>
              <a:latin typeface="Century Gothic Paneuropean"/>
            </a:endParaRPr>
          </a:p>
          <a:p>
            <a:pPr marL="863603" lvl="1" indent="-431801">
              <a:lnSpc>
                <a:spcPts val="4800"/>
              </a:lnSpc>
              <a:buFont typeface="Arial"/>
              <a:buChar char="•"/>
            </a:pPr>
            <a:r>
              <a:rPr lang="en-US" sz="4000" spc="24">
                <a:solidFill>
                  <a:srgbClr val="141E2B"/>
                </a:solidFill>
                <a:latin typeface="Century Gothic Paneuropean"/>
              </a:rPr>
              <a:t>This evokes...</a:t>
            </a:r>
          </a:p>
          <a:p>
            <a:pPr>
              <a:lnSpc>
                <a:spcPts val="4800"/>
              </a:lnSpc>
            </a:pPr>
            <a:endParaRPr lang="en-US" sz="4000" spc="24">
              <a:solidFill>
                <a:srgbClr val="141E2B"/>
              </a:solidFill>
              <a:latin typeface="Century Gothic Paneuropean"/>
            </a:endParaRPr>
          </a:p>
          <a:p>
            <a:pPr marL="863603" lvl="1" indent="-431801">
              <a:lnSpc>
                <a:spcPts val="4800"/>
              </a:lnSpc>
              <a:buFont typeface="Arial"/>
              <a:buChar char="•"/>
            </a:pPr>
            <a:r>
              <a:rPr lang="en-US" sz="4000" spc="24">
                <a:solidFill>
                  <a:srgbClr val="141E2B"/>
                </a:solidFill>
                <a:latin typeface="Century Gothic Paneuropean"/>
              </a:rPr>
              <a:t>In doing so, Shakespeare highlights...</a:t>
            </a:r>
          </a:p>
          <a:p>
            <a:pPr>
              <a:lnSpc>
                <a:spcPts val="4800"/>
              </a:lnSpc>
            </a:pPr>
            <a:endParaRPr lang="en-US" sz="4000" spc="24">
              <a:solidFill>
                <a:srgbClr val="141E2B"/>
              </a:solidFill>
              <a:latin typeface="Century Gothic Paneuropean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4796829" y="3513722"/>
            <a:ext cx="2714321" cy="3259556"/>
          </a:xfrm>
          <a:custGeom>
            <a:avLst/>
            <a:gdLst/>
            <a:ahLst/>
            <a:cxnLst/>
            <a:rect l="l" t="t" r="r" b="b"/>
            <a:pathLst>
              <a:path w="2714321" h="3259556">
                <a:moveTo>
                  <a:pt x="0" y="0"/>
                </a:moveTo>
                <a:lnTo>
                  <a:pt x="2714321" y="0"/>
                </a:lnTo>
                <a:lnTo>
                  <a:pt x="2714321" y="3259556"/>
                </a:lnTo>
                <a:lnTo>
                  <a:pt x="0" y="32595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83957" y="1720024"/>
            <a:ext cx="16150343" cy="695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0"/>
              </a:lnSpc>
              <a:spcBef>
                <a:spcPct val="0"/>
              </a:spcBef>
            </a:pPr>
            <a:r>
              <a:rPr lang="en-US" sz="4500" spc="27">
                <a:solidFill>
                  <a:srgbClr val="141E2B"/>
                </a:solidFill>
                <a:latin typeface="Century Gothic Paneuropean Bold"/>
              </a:rPr>
              <a:t>Use the following sentence stems to help: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746029" y="264983"/>
            <a:ext cx="11743091" cy="104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2"/>
              </a:lnSpc>
              <a:spcBef>
                <a:spcPct val="0"/>
              </a:spcBef>
            </a:pPr>
            <a:r>
              <a:rPr lang="en-US" sz="6110" spc="36">
                <a:solidFill>
                  <a:srgbClr val="141E2B"/>
                </a:solidFill>
                <a:latin typeface="Broadway"/>
              </a:rPr>
              <a:t>Consolidate your learning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9158" y="283781"/>
            <a:ext cx="17274922" cy="1133890"/>
            <a:chOff x="0" y="0"/>
            <a:chExt cx="4549774" cy="2986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9774" cy="298638"/>
            </a:xfrm>
            <a:custGeom>
              <a:avLst/>
              <a:gdLst/>
              <a:ahLst/>
              <a:cxnLst/>
              <a:rect l="l" t="t" r="r" b="b"/>
              <a:pathLst>
                <a:path w="4549774" h="298638">
                  <a:moveTo>
                    <a:pt x="22856" y="0"/>
                  </a:moveTo>
                  <a:lnTo>
                    <a:pt x="4526918" y="0"/>
                  </a:lnTo>
                  <a:cubicBezTo>
                    <a:pt x="4539541" y="0"/>
                    <a:pt x="4549774" y="10233"/>
                    <a:pt x="4549774" y="22856"/>
                  </a:cubicBezTo>
                  <a:lnTo>
                    <a:pt x="4549774" y="275781"/>
                  </a:lnTo>
                  <a:cubicBezTo>
                    <a:pt x="4549774" y="288405"/>
                    <a:pt x="4539541" y="298638"/>
                    <a:pt x="4526918" y="298638"/>
                  </a:cubicBezTo>
                  <a:lnTo>
                    <a:pt x="22856" y="298638"/>
                  </a:lnTo>
                  <a:cubicBezTo>
                    <a:pt x="10233" y="298638"/>
                    <a:pt x="0" y="288405"/>
                    <a:pt x="0" y="275781"/>
                  </a:cubicBezTo>
                  <a:lnTo>
                    <a:pt x="0" y="22856"/>
                  </a:lnTo>
                  <a:cubicBezTo>
                    <a:pt x="0" y="10233"/>
                    <a:pt x="10233" y="0"/>
                    <a:pt x="22856" y="0"/>
                  </a:cubicBezTo>
                  <a:close/>
                </a:path>
              </a:pathLst>
            </a:custGeom>
            <a:solidFill>
              <a:srgbClr val="F0348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199"/>
                </a:lnSpc>
              </a:pPr>
              <a:endParaRPr/>
            </a:p>
            <a:p>
              <a:pPr algn="ctr">
                <a:lnSpc>
                  <a:spcPts val="600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6734300" y="9943723"/>
            <a:ext cx="1553700" cy="3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10">
                <a:solidFill>
                  <a:srgbClr val="141E2B"/>
                </a:solidFill>
                <a:latin typeface="Open Sans Bold"/>
              </a:rPr>
              <a:t>© We Teach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696131"/>
            <a:ext cx="16150343" cy="2066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0"/>
              </a:lnSpc>
              <a:spcBef>
                <a:spcPct val="0"/>
              </a:spcBef>
            </a:pPr>
            <a:r>
              <a:rPr lang="en-US" sz="4500" spc="27">
                <a:solidFill>
                  <a:srgbClr val="141E2B"/>
                </a:solidFill>
                <a:latin typeface="Century Gothic Paneuropean"/>
              </a:rPr>
              <a:t>Using the checklist below, assess your progress.  In the margin of your work, mark off where you have met each of the points:</a:t>
            </a:r>
          </a:p>
        </p:txBody>
      </p:sp>
      <p:sp>
        <p:nvSpPr>
          <p:cNvPr id="7" name="Freeform 7"/>
          <p:cNvSpPr/>
          <p:nvPr/>
        </p:nvSpPr>
        <p:spPr>
          <a:xfrm>
            <a:off x="14611873" y="4450769"/>
            <a:ext cx="3222208" cy="3437022"/>
          </a:xfrm>
          <a:custGeom>
            <a:avLst/>
            <a:gdLst/>
            <a:ahLst/>
            <a:cxnLst/>
            <a:rect l="l" t="t" r="r" b="b"/>
            <a:pathLst>
              <a:path w="3222208" h="3437022">
                <a:moveTo>
                  <a:pt x="0" y="0"/>
                </a:moveTo>
                <a:lnTo>
                  <a:pt x="3222207" y="0"/>
                </a:lnTo>
                <a:lnTo>
                  <a:pt x="3222207" y="3437022"/>
                </a:lnTo>
                <a:lnTo>
                  <a:pt x="0" y="34370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746029" y="264983"/>
            <a:ext cx="11743091" cy="104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2"/>
              </a:lnSpc>
              <a:spcBef>
                <a:spcPct val="0"/>
              </a:spcBef>
            </a:pPr>
            <a:r>
              <a:rPr lang="en-US" sz="6110" spc="36">
                <a:solidFill>
                  <a:srgbClr val="141E2B"/>
                </a:solidFill>
                <a:latin typeface="Broadway"/>
              </a:rPr>
              <a:t>Consolidate your learning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59158" y="4161423"/>
            <a:ext cx="13209884" cy="5770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96339" lvl="1" indent="-742950">
              <a:lnSpc>
                <a:spcPts val="5039"/>
              </a:lnSpc>
              <a:buFont typeface="+mj-lt"/>
              <a:buAutoNum type="alphaLcPeriod"/>
            </a:pPr>
            <a:r>
              <a:rPr lang="en-US" sz="4199" spc="25" dirty="0">
                <a:solidFill>
                  <a:srgbClr val="141E2B"/>
                </a:solidFill>
                <a:latin typeface="Century Gothic Paneuropean"/>
              </a:rPr>
              <a:t>Focused on a method used</a:t>
            </a:r>
          </a:p>
          <a:p>
            <a:pPr marL="1196339" lvl="1" indent="-742950">
              <a:lnSpc>
                <a:spcPts val="5039"/>
              </a:lnSpc>
              <a:buFont typeface="+mj-lt"/>
              <a:buAutoNum type="alphaLcPeriod"/>
            </a:pPr>
            <a:r>
              <a:rPr lang="en-US" sz="4199" spc="25" dirty="0">
                <a:solidFill>
                  <a:srgbClr val="141E2B"/>
                </a:solidFill>
                <a:latin typeface="Century Gothic Paneuropean"/>
              </a:rPr>
              <a:t>Included a reference to the text</a:t>
            </a:r>
          </a:p>
          <a:p>
            <a:pPr marL="1196339" lvl="1" indent="-742950">
              <a:lnSpc>
                <a:spcPts val="5039"/>
              </a:lnSpc>
              <a:buFont typeface="+mj-lt"/>
              <a:buAutoNum type="alphaLcPeriod"/>
            </a:pPr>
            <a:r>
              <a:rPr lang="en-US" sz="4199" spc="25" dirty="0">
                <a:solidFill>
                  <a:srgbClr val="141E2B"/>
                </a:solidFill>
                <a:latin typeface="Century Gothic Paneuropean"/>
              </a:rPr>
              <a:t>Explained how the quote presents Romeo's feelings</a:t>
            </a:r>
          </a:p>
          <a:p>
            <a:pPr marL="1196339" lvl="1" indent="-742950">
              <a:lnSpc>
                <a:spcPts val="5039"/>
              </a:lnSpc>
              <a:buFont typeface="+mj-lt"/>
              <a:buAutoNum type="alphaLcPeriod"/>
            </a:pPr>
            <a:r>
              <a:rPr lang="en-US" sz="4199" spc="25" dirty="0">
                <a:solidFill>
                  <a:srgbClr val="141E2B"/>
                </a:solidFill>
                <a:latin typeface="Century Gothic Paneuropean"/>
              </a:rPr>
              <a:t>Zoom in and explore the connotations of specific words or phrases</a:t>
            </a:r>
          </a:p>
          <a:p>
            <a:pPr marL="1196339" lvl="1" indent="-742950">
              <a:lnSpc>
                <a:spcPts val="5039"/>
              </a:lnSpc>
              <a:buFont typeface="+mj-lt"/>
              <a:buAutoNum type="alphaLcPeriod"/>
            </a:pPr>
            <a:r>
              <a:rPr lang="en-US" sz="4199" spc="25" dirty="0">
                <a:solidFill>
                  <a:srgbClr val="141E2B"/>
                </a:solidFill>
                <a:latin typeface="Century Gothic Paneuropean"/>
              </a:rPr>
              <a:t>Used tentative phrases such as could or might</a:t>
            </a:r>
          </a:p>
          <a:p>
            <a:pPr marL="1196339" lvl="1" indent="-742950">
              <a:lnSpc>
                <a:spcPts val="5039"/>
              </a:lnSpc>
              <a:buFont typeface="+mj-lt"/>
              <a:buAutoNum type="alphaLcPeriod"/>
            </a:pPr>
            <a:r>
              <a:rPr lang="en-US" sz="4199" spc="25" dirty="0">
                <a:solidFill>
                  <a:srgbClr val="141E2B"/>
                </a:solidFill>
                <a:latin typeface="Century Gothic Paneuropean"/>
              </a:rPr>
              <a:t>Used tier 2 vocabulary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-512190" y="4049617"/>
            <a:ext cx="14702647" cy="5994421"/>
            <a:chOff x="0" y="-514161"/>
            <a:chExt cx="3872302" cy="1344522"/>
          </a:xfrm>
        </p:grpSpPr>
        <p:sp>
          <p:nvSpPr>
            <p:cNvPr id="11" name="Freeform 11"/>
            <p:cNvSpPr/>
            <p:nvPr/>
          </p:nvSpPr>
          <p:spPr>
            <a:xfrm>
              <a:off x="273703" y="-514161"/>
              <a:ext cx="3598599" cy="1344522"/>
            </a:xfrm>
            <a:custGeom>
              <a:avLst/>
              <a:gdLst/>
              <a:ahLst/>
              <a:cxnLst/>
              <a:rect l="l" t="t" r="r" b="b"/>
              <a:pathLst>
                <a:path w="3598599" h="1344522">
                  <a:moveTo>
                    <a:pt x="0" y="0"/>
                  </a:moveTo>
                  <a:lnTo>
                    <a:pt x="3598599" y="0"/>
                  </a:lnTo>
                  <a:lnTo>
                    <a:pt x="3598599" y="1344522"/>
                  </a:lnTo>
                  <a:lnTo>
                    <a:pt x="0" y="134452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F0348F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7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3406" y="603690"/>
            <a:ext cx="4852942" cy="9220484"/>
            <a:chOff x="0" y="0"/>
            <a:chExt cx="1278141" cy="24284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78141" cy="2428440"/>
            </a:xfrm>
            <a:custGeom>
              <a:avLst/>
              <a:gdLst/>
              <a:ahLst/>
              <a:cxnLst/>
              <a:rect l="l" t="t" r="r" b="b"/>
              <a:pathLst>
                <a:path w="1278141" h="2428440">
                  <a:moveTo>
                    <a:pt x="81361" y="0"/>
                  </a:moveTo>
                  <a:lnTo>
                    <a:pt x="1196781" y="0"/>
                  </a:lnTo>
                  <a:cubicBezTo>
                    <a:pt x="1241715" y="0"/>
                    <a:pt x="1278141" y="36426"/>
                    <a:pt x="1278141" y="81361"/>
                  </a:cubicBezTo>
                  <a:lnTo>
                    <a:pt x="1278141" y="2347080"/>
                  </a:lnTo>
                  <a:cubicBezTo>
                    <a:pt x="1278141" y="2392014"/>
                    <a:pt x="1241715" y="2428440"/>
                    <a:pt x="1196781" y="2428440"/>
                  </a:cubicBezTo>
                  <a:lnTo>
                    <a:pt x="81361" y="2428440"/>
                  </a:lnTo>
                  <a:cubicBezTo>
                    <a:pt x="36426" y="2428440"/>
                    <a:pt x="0" y="2392014"/>
                    <a:pt x="0" y="2347080"/>
                  </a:cubicBezTo>
                  <a:lnTo>
                    <a:pt x="0" y="81361"/>
                  </a:lnTo>
                  <a:cubicBezTo>
                    <a:pt x="0" y="36426"/>
                    <a:pt x="36426" y="0"/>
                    <a:pt x="81361" y="0"/>
                  </a:cubicBezTo>
                  <a:close/>
                </a:path>
              </a:pathLst>
            </a:custGeom>
            <a:solidFill>
              <a:srgbClr val="F7D61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7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04681" y="765665"/>
            <a:ext cx="11845988" cy="8492635"/>
            <a:chOff x="0" y="0"/>
            <a:chExt cx="3119931" cy="223674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19931" cy="2236743"/>
            </a:xfrm>
            <a:custGeom>
              <a:avLst/>
              <a:gdLst/>
              <a:ahLst/>
              <a:cxnLst/>
              <a:rect l="l" t="t" r="r" b="b"/>
              <a:pathLst>
                <a:path w="3119931" h="2236743">
                  <a:moveTo>
                    <a:pt x="33331" y="0"/>
                  </a:moveTo>
                  <a:lnTo>
                    <a:pt x="3086600" y="0"/>
                  </a:lnTo>
                  <a:cubicBezTo>
                    <a:pt x="3095440" y="0"/>
                    <a:pt x="3103918" y="3512"/>
                    <a:pt x="3110168" y="9762"/>
                  </a:cubicBezTo>
                  <a:cubicBezTo>
                    <a:pt x="3116419" y="16013"/>
                    <a:pt x="3119931" y="24491"/>
                    <a:pt x="3119931" y="33331"/>
                  </a:cubicBezTo>
                  <a:lnTo>
                    <a:pt x="3119931" y="2203412"/>
                  </a:lnTo>
                  <a:cubicBezTo>
                    <a:pt x="3119931" y="2212252"/>
                    <a:pt x="3116419" y="2220730"/>
                    <a:pt x="3110168" y="2226981"/>
                  </a:cubicBezTo>
                  <a:cubicBezTo>
                    <a:pt x="3103918" y="2233232"/>
                    <a:pt x="3095440" y="2236743"/>
                    <a:pt x="3086600" y="2236743"/>
                  </a:cubicBezTo>
                  <a:lnTo>
                    <a:pt x="33331" y="2236743"/>
                  </a:lnTo>
                  <a:cubicBezTo>
                    <a:pt x="14923" y="2236743"/>
                    <a:pt x="0" y="2221821"/>
                    <a:pt x="0" y="2203412"/>
                  </a:cubicBezTo>
                  <a:lnTo>
                    <a:pt x="0" y="33331"/>
                  </a:lnTo>
                  <a:cubicBezTo>
                    <a:pt x="0" y="24491"/>
                    <a:pt x="3512" y="16013"/>
                    <a:pt x="9762" y="9762"/>
                  </a:cubicBezTo>
                  <a:cubicBezTo>
                    <a:pt x="16013" y="3512"/>
                    <a:pt x="24491" y="0"/>
                    <a:pt x="33331" y="0"/>
                  </a:cubicBezTo>
                  <a:close/>
                </a:path>
              </a:pathLst>
            </a:custGeom>
            <a:solidFill>
              <a:srgbClr val="62CAC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465165" y="1417597"/>
            <a:ext cx="10925020" cy="6942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7"/>
              </a:lnSpc>
            </a:pPr>
            <a:r>
              <a:rPr lang="en-US" sz="4514" spc="-176">
                <a:solidFill>
                  <a:srgbClr val="141E2B"/>
                </a:solidFill>
                <a:latin typeface="Broadway"/>
              </a:rPr>
              <a:t>Tier 2 vocabulary</a:t>
            </a:r>
          </a:p>
          <a:p>
            <a:pPr algn="ctr">
              <a:lnSpc>
                <a:spcPts val="5417"/>
              </a:lnSpc>
            </a:pPr>
            <a:endParaRPr lang="en-US" sz="4514" spc="-176">
              <a:solidFill>
                <a:srgbClr val="141E2B"/>
              </a:solidFill>
              <a:latin typeface="Broadway"/>
            </a:endParaRPr>
          </a:p>
          <a:p>
            <a:pPr>
              <a:lnSpc>
                <a:spcPts val="5417"/>
              </a:lnSpc>
            </a:pPr>
            <a:r>
              <a:rPr lang="en-US" sz="4514" spc="-176">
                <a:solidFill>
                  <a:srgbClr val="141E2B"/>
                </a:solidFill>
                <a:latin typeface="Century Gothic Paneuropean Bold"/>
              </a:rPr>
              <a:t>Captivated (v)</a:t>
            </a:r>
            <a:r>
              <a:rPr lang="en-US" sz="4514" spc="-176">
                <a:solidFill>
                  <a:srgbClr val="141E2B"/>
                </a:solidFill>
                <a:latin typeface="Century Gothic Paneuropean"/>
              </a:rPr>
              <a:t>: Hold the interest and attention of.</a:t>
            </a:r>
          </a:p>
          <a:p>
            <a:pPr>
              <a:lnSpc>
                <a:spcPts val="5417"/>
              </a:lnSpc>
            </a:pPr>
            <a:endParaRPr lang="en-US" sz="4514" spc="-176">
              <a:solidFill>
                <a:srgbClr val="141E2B"/>
              </a:solidFill>
              <a:latin typeface="Century Gothic Paneuropean"/>
            </a:endParaRPr>
          </a:p>
          <a:p>
            <a:pPr>
              <a:lnSpc>
                <a:spcPts val="5417"/>
              </a:lnSpc>
            </a:pPr>
            <a:r>
              <a:rPr lang="en-US" sz="4514" spc="-176">
                <a:solidFill>
                  <a:srgbClr val="141E2B"/>
                </a:solidFill>
                <a:latin typeface="Century Gothic Paneuropean Bold"/>
              </a:rPr>
              <a:t>Impulsive (adj)</a:t>
            </a:r>
            <a:r>
              <a:rPr lang="en-US" sz="4514" spc="-176">
                <a:solidFill>
                  <a:srgbClr val="141E2B"/>
                </a:solidFill>
                <a:latin typeface="Century Gothic Paneuropean"/>
              </a:rPr>
              <a:t>: Acting without thinking first.</a:t>
            </a:r>
          </a:p>
          <a:p>
            <a:pPr>
              <a:lnSpc>
                <a:spcPts val="5417"/>
              </a:lnSpc>
            </a:pPr>
            <a:endParaRPr lang="en-US" sz="4514" spc="-176">
              <a:solidFill>
                <a:srgbClr val="141E2B"/>
              </a:solidFill>
              <a:latin typeface="Century Gothic Paneuropean"/>
            </a:endParaRPr>
          </a:p>
          <a:p>
            <a:pPr algn="l">
              <a:lnSpc>
                <a:spcPts val="5417"/>
              </a:lnSpc>
              <a:spcBef>
                <a:spcPct val="0"/>
              </a:spcBef>
            </a:pPr>
            <a:r>
              <a:rPr lang="en-US" sz="4514" spc="-179">
                <a:solidFill>
                  <a:srgbClr val="141E2B"/>
                </a:solidFill>
                <a:latin typeface="Century Gothic Paneuropean Bold"/>
              </a:rPr>
              <a:t>Infatuation (n)</a:t>
            </a:r>
            <a:r>
              <a:rPr lang="en-US" sz="4514" spc="-179">
                <a:solidFill>
                  <a:srgbClr val="141E2B"/>
                </a:solidFill>
                <a:latin typeface="Century Gothic Paneuropean"/>
              </a:rPr>
              <a:t>: An intense, but short-lived passion for someone.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827336" y="9509749"/>
            <a:ext cx="1553700" cy="3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10">
                <a:solidFill>
                  <a:srgbClr val="141E2B"/>
                </a:solidFill>
                <a:latin typeface="Open Sans Bold"/>
              </a:rPr>
              <a:t>© We Teach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75391" y="714717"/>
            <a:ext cx="4168972" cy="8752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74"/>
              </a:lnSpc>
            </a:pPr>
            <a:r>
              <a:rPr lang="en-US" sz="5311" spc="-207">
                <a:solidFill>
                  <a:srgbClr val="141E2B"/>
                </a:solidFill>
                <a:latin typeface="Broadway"/>
              </a:rPr>
              <a:t>Lesson aims</a:t>
            </a:r>
          </a:p>
          <a:p>
            <a:pPr algn="ctr">
              <a:lnSpc>
                <a:spcPts val="6374"/>
              </a:lnSpc>
            </a:pPr>
            <a:endParaRPr lang="en-US" sz="5311" spc="-207">
              <a:solidFill>
                <a:srgbClr val="141E2B"/>
              </a:solidFill>
              <a:latin typeface="Broadway"/>
            </a:endParaRPr>
          </a:p>
          <a:p>
            <a:pPr algn="ctr">
              <a:lnSpc>
                <a:spcPts val="6374"/>
              </a:lnSpc>
            </a:pPr>
            <a:r>
              <a:rPr lang="en-US" sz="5311" spc="-207">
                <a:solidFill>
                  <a:srgbClr val="141E2B"/>
                </a:solidFill>
                <a:latin typeface="Century Gothic Paneuropean"/>
              </a:rPr>
              <a:t>How does Shakespeare use symbolism in </a:t>
            </a:r>
            <a:r>
              <a:rPr lang="en-US" sz="5311" spc="-207">
                <a:solidFill>
                  <a:srgbClr val="141E2B"/>
                </a:solidFill>
                <a:latin typeface="Century Gothic Paneuropean Italics"/>
              </a:rPr>
              <a:t>Romeo and Juliet</a:t>
            </a:r>
            <a:r>
              <a:rPr lang="en-US" sz="5311" spc="-207">
                <a:solidFill>
                  <a:srgbClr val="141E2B"/>
                </a:solidFill>
                <a:latin typeface="Century Gothic Paneuropean"/>
              </a:rPr>
              <a:t>?</a:t>
            </a:r>
          </a:p>
          <a:p>
            <a:pPr algn="ctr">
              <a:lnSpc>
                <a:spcPts val="5774"/>
              </a:lnSpc>
            </a:pPr>
            <a:endParaRPr lang="en-US" sz="5311" spc="-207">
              <a:solidFill>
                <a:srgbClr val="141E2B"/>
              </a:solidFill>
              <a:latin typeface="Century Gothic Paneuropean"/>
            </a:endParaRPr>
          </a:p>
          <a:p>
            <a:pPr algn="ctr">
              <a:lnSpc>
                <a:spcPts val="5774"/>
              </a:lnSpc>
              <a:spcBef>
                <a:spcPct val="0"/>
              </a:spcBef>
            </a:pPr>
            <a:endParaRPr lang="en-US" sz="5311" spc="-207">
              <a:solidFill>
                <a:srgbClr val="141E2B"/>
              </a:solidFill>
              <a:latin typeface="Century Gothic Paneurope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3406" y="603690"/>
            <a:ext cx="4852942" cy="9220484"/>
            <a:chOff x="0" y="0"/>
            <a:chExt cx="1278141" cy="24284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78141" cy="2428440"/>
            </a:xfrm>
            <a:custGeom>
              <a:avLst/>
              <a:gdLst/>
              <a:ahLst/>
              <a:cxnLst/>
              <a:rect l="l" t="t" r="r" b="b"/>
              <a:pathLst>
                <a:path w="1278141" h="2428440">
                  <a:moveTo>
                    <a:pt x="81361" y="0"/>
                  </a:moveTo>
                  <a:lnTo>
                    <a:pt x="1196781" y="0"/>
                  </a:lnTo>
                  <a:cubicBezTo>
                    <a:pt x="1241715" y="0"/>
                    <a:pt x="1278141" y="36426"/>
                    <a:pt x="1278141" y="81361"/>
                  </a:cubicBezTo>
                  <a:lnTo>
                    <a:pt x="1278141" y="2347080"/>
                  </a:lnTo>
                  <a:cubicBezTo>
                    <a:pt x="1278141" y="2392014"/>
                    <a:pt x="1241715" y="2428440"/>
                    <a:pt x="1196781" y="2428440"/>
                  </a:cubicBezTo>
                  <a:lnTo>
                    <a:pt x="81361" y="2428440"/>
                  </a:lnTo>
                  <a:cubicBezTo>
                    <a:pt x="36426" y="2428440"/>
                    <a:pt x="0" y="2392014"/>
                    <a:pt x="0" y="2347080"/>
                  </a:cubicBezTo>
                  <a:lnTo>
                    <a:pt x="0" y="81361"/>
                  </a:lnTo>
                  <a:cubicBezTo>
                    <a:pt x="0" y="36426"/>
                    <a:pt x="36426" y="0"/>
                    <a:pt x="81361" y="0"/>
                  </a:cubicBezTo>
                  <a:close/>
                </a:path>
              </a:pathLst>
            </a:custGeom>
            <a:solidFill>
              <a:srgbClr val="F7D61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7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04681" y="765665"/>
            <a:ext cx="11845988" cy="8492635"/>
            <a:chOff x="0" y="0"/>
            <a:chExt cx="3119931" cy="223674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19931" cy="2236743"/>
            </a:xfrm>
            <a:custGeom>
              <a:avLst/>
              <a:gdLst/>
              <a:ahLst/>
              <a:cxnLst/>
              <a:rect l="l" t="t" r="r" b="b"/>
              <a:pathLst>
                <a:path w="3119931" h="2236743">
                  <a:moveTo>
                    <a:pt x="33331" y="0"/>
                  </a:moveTo>
                  <a:lnTo>
                    <a:pt x="3086600" y="0"/>
                  </a:lnTo>
                  <a:cubicBezTo>
                    <a:pt x="3095440" y="0"/>
                    <a:pt x="3103918" y="3512"/>
                    <a:pt x="3110168" y="9762"/>
                  </a:cubicBezTo>
                  <a:cubicBezTo>
                    <a:pt x="3116419" y="16013"/>
                    <a:pt x="3119931" y="24491"/>
                    <a:pt x="3119931" y="33331"/>
                  </a:cubicBezTo>
                  <a:lnTo>
                    <a:pt x="3119931" y="2203412"/>
                  </a:lnTo>
                  <a:cubicBezTo>
                    <a:pt x="3119931" y="2212252"/>
                    <a:pt x="3116419" y="2220730"/>
                    <a:pt x="3110168" y="2226981"/>
                  </a:cubicBezTo>
                  <a:cubicBezTo>
                    <a:pt x="3103918" y="2233232"/>
                    <a:pt x="3095440" y="2236743"/>
                    <a:pt x="3086600" y="2236743"/>
                  </a:cubicBezTo>
                  <a:lnTo>
                    <a:pt x="33331" y="2236743"/>
                  </a:lnTo>
                  <a:cubicBezTo>
                    <a:pt x="14923" y="2236743"/>
                    <a:pt x="0" y="2221821"/>
                    <a:pt x="0" y="2203412"/>
                  </a:cubicBezTo>
                  <a:lnTo>
                    <a:pt x="0" y="33331"/>
                  </a:lnTo>
                  <a:cubicBezTo>
                    <a:pt x="0" y="24491"/>
                    <a:pt x="3512" y="16013"/>
                    <a:pt x="9762" y="9762"/>
                  </a:cubicBezTo>
                  <a:cubicBezTo>
                    <a:pt x="16013" y="3512"/>
                    <a:pt x="24491" y="0"/>
                    <a:pt x="33331" y="0"/>
                  </a:cubicBezTo>
                  <a:close/>
                </a:path>
              </a:pathLst>
            </a:custGeom>
            <a:solidFill>
              <a:srgbClr val="62CAC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465165" y="1417597"/>
            <a:ext cx="10925020" cy="6942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7"/>
              </a:lnSpc>
            </a:pPr>
            <a:r>
              <a:rPr lang="en-US" sz="4514" spc="-176">
                <a:solidFill>
                  <a:srgbClr val="141E2B"/>
                </a:solidFill>
                <a:latin typeface="Broadway"/>
              </a:rPr>
              <a:t>Tier 2 vocabulary</a:t>
            </a:r>
          </a:p>
          <a:p>
            <a:pPr algn="ctr">
              <a:lnSpc>
                <a:spcPts val="5417"/>
              </a:lnSpc>
            </a:pPr>
            <a:endParaRPr lang="en-US" sz="4514" spc="-176">
              <a:solidFill>
                <a:srgbClr val="141E2B"/>
              </a:solidFill>
              <a:latin typeface="Broadway"/>
            </a:endParaRPr>
          </a:p>
          <a:p>
            <a:pPr>
              <a:lnSpc>
                <a:spcPts val="5417"/>
              </a:lnSpc>
            </a:pPr>
            <a:r>
              <a:rPr lang="en-US" sz="4514" spc="-176">
                <a:solidFill>
                  <a:srgbClr val="141E2B"/>
                </a:solidFill>
                <a:latin typeface="Century Gothic Paneuropean Bold"/>
              </a:rPr>
              <a:t>Captivated (v)</a:t>
            </a:r>
            <a:r>
              <a:rPr lang="en-US" sz="4514" spc="-176">
                <a:solidFill>
                  <a:srgbClr val="141E2B"/>
                </a:solidFill>
                <a:latin typeface="Century Gothic Paneuropean"/>
              </a:rPr>
              <a:t>: Hold the interest and attention of.</a:t>
            </a:r>
          </a:p>
          <a:p>
            <a:pPr>
              <a:lnSpc>
                <a:spcPts val="5417"/>
              </a:lnSpc>
            </a:pPr>
            <a:endParaRPr lang="en-US" sz="4514" spc="-176">
              <a:solidFill>
                <a:srgbClr val="141E2B"/>
              </a:solidFill>
              <a:latin typeface="Century Gothic Paneuropean"/>
            </a:endParaRPr>
          </a:p>
          <a:p>
            <a:pPr>
              <a:lnSpc>
                <a:spcPts val="5417"/>
              </a:lnSpc>
            </a:pPr>
            <a:r>
              <a:rPr lang="en-US" sz="4514" spc="-176">
                <a:solidFill>
                  <a:srgbClr val="141E2B"/>
                </a:solidFill>
                <a:latin typeface="Century Gothic Paneuropean Bold"/>
              </a:rPr>
              <a:t>Impulsive (adj)</a:t>
            </a:r>
            <a:r>
              <a:rPr lang="en-US" sz="4514" spc="-176">
                <a:solidFill>
                  <a:srgbClr val="141E2B"/>
                </a:solidFill>
                <a:latin typeface="Century Gothic Paneuropean"/>
              </a:rPr>
              <a:t>: Acting without thinking first.</a:t>
            </a:r>
          </a:p>
          <a:p>
            <a:pPr>
              <a:lnSpc>
                <a:spcPts val="5417"/>
              </a:lnSpc>
            </a:pPr>
            <a:endParaRPr lang="en-US" sz="4514" spc="-176">
              <a:solidFill>
                <a:srgbClr val="141E2B"/>
              </a:solidFill>
              <a:latin typeface="Century Gothic Paneuropean"/>
            </a:endParaRPr>
          </a:p>
          <a:p>
            <a:pPr algn="l">
              <a:lnSpc>
                <a:spcPts val="5417"/>
              </a:lnSpc>
              <a:spcBef>
                <a:spcPct val="0"/>
              </a:spcBef>
            </a:pPr>
            <a:r>
              <a:rPr lang="en-US" sz="4514" spc="-179">
                <a:solidFill>
                  <a:srgbClr val="141E2B"/>
                </a:solidFill>
                <a:latin typeface="Century Gothic Paneuropean Bold"/>
              </a:rPr>
              <a:t>Infatuation (n)</a:t>
            </a:r>
            <a:r>
              <a:rPr lang="en-US" sz="4514" spc="-179">
                <a:solidFill>
                  <a:srgbClr val="141E2B"/>
                </a:solidFill>
                <a:latin typeface="Century Gothic Paneuropean"/>
              </a:rPr>
              <a:t>: An intense, but short-lived passion for someone.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827336" y="9509749"/>
            <a:ext cx="1553700" cy="3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10">
                <a:solidFill>
                  <a:srgbClr val="141E2B"/>
                </a:solidFill>
                <a:latin typeface="Open Sans Bold"/>
              </a:rPr>
              <a:t>© We Teach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75391" y="714717"/>
            <a:ext cx="4168972" cy="8752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74"/>
              </a:lnSpc>
            </a:pPr>
            <a:r>
              <a:rPr lang="en-US" sz="5311" spc="-207">
                <a:solidFill>
                  <a:srgbClr val="141E2B"/>
                </a:solidFill>
                <a:latin typeface="Broadway"/>
              </a:rPr>
              <a:t>Lesson aims</a:t>
            </a:r>
          </a:p>
          <a:p>
            <a:pPr algn="ctr">
              <a:lnSpc>
                <a:spcPts val="6374"/>
              </a:lnSpc>
            </a:pPr>
            <a:endParaRPr lang="en-US" sz="5311" spc="-207">
              <a:solidFill>
                <a:srgbClr val="141E2B"/>
              </a:solidFill>
              <a:latin typeface="Broadway"/>
            </a:endParaRPr>
          </a:p>
          <a:p>
            <a:pPr algn="ctr">
              <a:lnSpc>
                <a:spcPts val="6374"/>
              </a:lnSpc>
            </a:pPr>
            <a:r>
              <a:rPr lang="en-US" sz="5311" spc="-207">
                <a:solidFill>
                  <a:srgbClr val="141E2B"/>
                </a:solidFill>
                <a:latin typeface="Century Gothic Paneuropean"/>
              </a:rPr>
              <a:t>How does Shakespeare use symbolism in </a:t>
            </a:r>
            <a:r>
              <a:rPr lang="en-US" sz="5311" spc="-207">
                <a:solidFill>
                  <a:srgbClr val="141E2B"/>
                </a:solidFill>
                <a:latin typeface="Century Gothic Paneuropean Italics"/>
              </a:rPr>
              <a:t>Romeo and Juliet</a:t>
            </a:r>
            <a:r>
              <a:rPr lang="en-US" sz="5311" spc="-207">
                <a:solidFill>
                  <a:srgbClr val="141E2B"/>
                </a:solidFill>
                <a:latin typeface="Century Gothic Paneuropean"/>
              </a:rPr>
              <a:t>?</a:t>
            </a:r>
          </a:p>
          <a:p>
            <a:pPr algn="ctr">
              <a:lnSpc>
                <a:spcPts val="5774"/>
              </a:lnSpc>
            </a:pPr>
            <a:endParaRPr lang="en-US" sz="5311" spc="-207">
              <a:solidFill>
                <a:srgbClr val="141E2B"/>
              </a:solidFill>
              <a:latin typeface="Century Gothic Paneuropean"/>
            </a:endParaRPr>
          </a:p>
          <a:p>
            <a:pPr algn="ctr">
              <a:lnSpc>
                <a:spcPts val="5774"/>
              </a:lnSpc>
              <a:spcBef>
                <a:spcPct val="0"/>
              </a:spcBef>
            </a:pPr>
            <a:endParaRPr lang="en-US" sz="5311" spc="-207">
              <a:solidFill>
                <a:srgbClr val="141E2B"/>
              </a:solidFill>
              <a:latin typeface="Century Gothic Paneurope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97837" y="147879"/>
            <a:ext cx="4795998" cy="8951227"/>
            <a:chOff x="0" y="0"/>
            <a:chExt cx="1263144" cy="2357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63144" cy="2357525"/>
            </a:xfrm>
            <a:custGeom>
              <a:avLst/>
              <a:gdLst/>
              <a:ahLst/>
              <a:cxnLst/>
              <a:rect l="l" t="t" r="r" b="b"/>
              <a:pathLst>
                <a:path w="1263144" h="2357525">
                  <a:moveTo>
                    <a:pt x="82327" y="0"/>
                  </a:moveTo>
                  <a:lnTo>
                    <a:pt x="1180817" y="0"/>
                  </a:lnTo>
                  <a:cubicBezTo>
                    <a:pt x="1226285" y="0"/>
                    <a:pt x="1263144" y="36859"/>
                    <a:pt x="1263144" y="82327"/>
                  </a:cubicBezTo>
                  <a:lnTo>
                    <a:pt x="1263144" y="2275198"/>
                  </a:lnTo>
                  <a:cubicBezTo>
                    <a:pt x="1263144" y="2320666"/>
                    <a:pt x="1226285" y="2357525"/>
                    <a:pt x="1180817" y="2357525"/>
                  </a:cubicBezTo>
                  <a:lnTo>
                    <a:pt x="82327" y="2357525"/>
                  </a:lnTo>
                  <a:cubicBezTo>
                    <a:pt x="36859" y="2357525"/>
                    <a:pt x="0" y="2320666"/>
                    <a:pt x="0" y="2275198"/>
                  </a:cubicBezTo>
                  <a:lnTo>
                    <a:pt x="0" y="82327"/>
                  </a:lnTo>
                  <a:cubicBezTo>
                    <a:pt x="0" y="36859"/>
                    <a:pt x="36859" y="0"/>
                    <a:pt x="82327" y="0"/>
                  </a:cubicBezTo>
                  <a:close/>
                </a:path>
              </a:pathLst>
            </a:custGeom>
            <a:solidFill>
              <a:srgbClr val="F0348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4334187" cy="3857475"/>
          </a:xfrm>
          <a:custGeom>
            <a:avLst/>
            <a:gdLst/>
            <a:ahLst/>
            <a:cxnLst/>
            <a:rect l="l" t="t" r="r" b="b"/>
            <a:pathLst>
              <a:path w="4334187" h="3857475">
                <a:moveTo>
                  <a:pt x="0" y="0"/>
                </a:moveTo>
                <a:lnTo>
                  <a:pt x="4334187" y="0"/>
                </a:lnTo>
                <a:lnTo>
                  <a:pt x="4334187" y="3857475"/>
                </a:lnTo>
                <a:lnTo>
                  <a:pt x="0" y="38574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792" r="-167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83761" y="6860852"/>
            <a:ext cx="4497098" cy="3526281"/>
          </a:xfrm>
          <a:custGeom>
            <a:avLst/>
            <a:gdLst/>
            <a:ahLst/>
            <a:cxnLst/>
            <a:rect l="l" t="t" r="r" b="b"/>
            <a:pathLst>
              <a:path w="4497098" h="3526281">
                <a:moveTo>
                  <a:pt x="0" y="0"/>
                </a:moveTo>
                <a:lnTo>
                  <a:pt x="4497098" y="0"/>
                </a:lnTo>
                <a:lnTo>
                  <a:pt x="4497098" y="3526281"/>
                </a:lnTo>
                <a:lnTo>
                  <a:pt x="0" y="3526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454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3857475"/>
            <a:ext cx="4396077" cy="3194620"/>
          </a:xfrm>
          <a:custGeom>
            <a:avLst/>
            <a:gdLst/>
            <a:ahLst/>
            <a:cxnLst/>
            <a:rect l="l" t="t" r="r" b="b"/>
            <a:pathLst>
              <a:path w="4396077" h="3194620">
                <a:moveTo>
                  <a:pt x="0" y="0"/>
                </a:moveTo>
                <a:lnTo>
                  <a:pt x="4396077" y="0"/>
                </a:lnTo>
                <a:lnTo>
                  <a:pt x="4396077" y="3194620"/>
                </a:lnTo>
                <a:lnTo>
                  <a:pt x="0" y="31946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749" t="-13010" r="-474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334187" y="0"/>
            <a:ext cx="4334187" cy="3857475"/>
          </a:xfrm>
          <a:custGeom>
            <a:avLst/>
            <a:gdLst/>
            <a:ahLst/>
            <a:cxnLst/>
            <a:rect l="l" t="t" r="r" b="b"/>
            <a:pathLst>
              <a:path w="4334187" h="3857475">
                <a:moveTo>
                  <a:pt x="0" y="0"/>
                </a:moveTo>
                <a:lnTo>
                  <a:pt x="4334187" y="0"/>
                </a:lnTo>
                <a:lnTo>
                  <a:pt x="4334187" y="3857475"/>
                </a:lnTo>
                <a:lnTo>
                  <a:pt x="0" y="38574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6792" r="-167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810875" y="6906188"/>
            <a:ext cx="3480945" cy="3480945"/>
          </a:xfrm>
          <a:custGeom>
            <a:avLst/>
            <a:gdLst/>
            <a:ahLst/>
            <a:cxnLst/>
            <a:rect l="l" t="t" r="r" b="b"/>
            <a:pathLst>
              <a:path w="3480945" h="3480945">
                <a:moveTo>
                  <a:pt x="0" y="0"/>
                </a:moveTo>
                <a:lnTo>
                  <a:pt x="3480945" y="0"/>
                </a:lnTo>
                <a:lnTo>
                  <a:pt x="3480945" y="3480945"/>
                </a:lnTo>
                <a:lnTo>
                  <a:pt x="0" y="34809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668374" y="3828900"/>
            <a:ext cx="4334187" cy="3264815"/>
          </a:xfrm>
          <a:custGeom>
            <a:avLst/>
            <a:gdLst/>
            <a:ahLst/>
            <a:cxnLst/>
            <a:rect l="l" t="t" r="r" b="b"/>
            <a:pathLst>
              <a:path w="4334187" h="3264815">
                <a:moveTo>
                  <a:pt x="0" y="0"/>
                </a:moveTo>
                <a:lnTo>
                  <a:pt x="4334188" y="0"/>
                </a:lnTo>
                <a:lnTo>
                  <a:pt x="4334188" y="3264814"/>
                </a:lnTo>
                <a:lnTo>
                  <a:pt x="0" y="32648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7216" t="-11952" r="-26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313337" y="3857475"/>
            <a:ext cx="4355037" cy="3194620"/>
          </a:xfrm>
          <a:custGeom>
            <a:avLst/>
            <a:gdLst/>
            <a:ahLst/>
            <a:cxnLst/>
            <a:rect l="l" t="t" r="r" b="b"/>
            <a:pathLst>
              <a:path w="4355037" h="3194620">
                <a:moveTo>
                  <a:pt x="0" y="0"/>
                </a:moveTo>
                <a:lnTo>
                  <a:pt x="4355037" y="0"/>
                </a:lnTo>
                <a:lnTo>
                  <a:pt x="4355037" y="3194620"/>
                </a:lnTo>
                <a:lnTo>
                  <a:pt x="0" y="31946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0033" t="-13010" r="-143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668374" y="7093714"/>
            <a:ext cx="4334187" cy="3193286"/>
          </a:xfrm>
          <a:custGeom>
            <a:avLst/>
            <a:gdLst/>
            <a:ahLst/>
            <a:cxnLst/>
            <a:rect l="l" t="t" r="r" b="b"/>
            <a:pathLst>
              <a:path w="4334187" h="3193286">
                <a:moveTo>
                  <a:pt x="0" y="0"/>
                </a:moveTo>
                <a:lnTo>
                  <a:pt x="4334188" y="0"/>
                </a:lnTo>
                <a:lnTo>
                  <a:pt x="4334188" y="3193286"/>
                </a:lnTo>
                <a:lnTo>
                  <a:pt x="0" y="319328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8170" t="-8215" b="-40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8668374" y="0"/>
            <a:ext cx="4334187" cy="3828900"/>
          </a:xfrm>
          <a:custGeom>
            <a:avLst/>
            <a:gdLst/>
            <a:ahLst/>
            <a:cxnLst/>
            <a:rect l="l" t="t" r="r" b="b"/>
            <a:pathLst>
              <a:path w="4334187" h="3828900">
                <a:moveTo>
                  <a:pt x="0" y="0"/>
                </a:moveTo>
                <a:lnTo>
                  <a:pt x="4334188" y="0"/>
                </a:lnTo>
                <a:lnTo>
                  <a:pt x="4334188" y="3828900"/>
                </a:lnTo>
                <a:lnTo>
                  <a:pt x="0" y="38289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6297" r="-162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5827336" y="9509749"/>
            <a:ext cx="1553700" cy="3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10">
                <a:solidFill>
                  <a:srgbClr val="141E2B"/>
                </a:solidFill>
                <a:latin typeface="Open Sans Bold"/>
              </a:rPr>
              <a:t>© We Teach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478812" y="508692"/>
            <a:ext cx="4308683" cy="8086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84"/>
              </a:lnSpc>
            </a:pPr>
            <a:r>
              <a:rPr lang="en-US" sz="5736" spc="-223">
                <a:solidFill>
                  <a:srgbClr val="141E2B"/>
                </a:solidFill>
                <a:latin typeface="Broadway"/>
              </a:rPr>
              <a:t>Symbolism</a:t>
            </a:r>
          </a:p>
          <a:p>
            <a:pPr algn="ctr">
              <a:lnSpc>
                <a:spcPts val="6884"/>
              </a:lnSpc>
            </a:pPr>
            <a:endParaRPr lang="en-US" sz="5736" spc="-223">
              <a:solidFill>
                <a:srgbClr val="141E2B"/>
              </a:solidFill>
              <a:latin typeface="Broadway"/>
            </a:endParaRPr>
          </a:p>
          <a:p>
            <a:pPr algn="ctr">
              <a:lnSpc>
                <a:spcPts val="7124"/>
              </a:lnSpc>
            </a:pPr>
            <a:r>
              <a:rPr lang="en-US" sz="5936" spc="-231">
                <a:solidFill>
                  <a:srgbClr val="141E2B"/>
                </a:solidFill>
                <a:latin typeface="Century Gothic Paneuropean"/>
              </a:rPr>
              <a:t>From the entrance track, what key symbols did you spot?</a:t>
            </a:r>
          </a:p>
          <a:p>
            <a:pPr algn="ctr">
              <a:lnSpc>
                <a:spcPts val="6884"/>
              </a:lnSpc>
              <a:spcBef>
                <a:spcPct val="0"/>
              </a:spcBef>
            </a:pPr>
            <a:endParaRPr lang="en-US" sz="5936" spc="-231">
              <a:solidFill>
                <a:srgbClr val="141E2B"/>
              </a:solidFill>
              <a:latin typeface="Century Gothic Paneurope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6310" y="307073"/>
            <a:ext cx="11801100" cy="9517101"/>
            <a:chOff x="0" y="0"/>
            <a:chExt cx="3108109" cy="25065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08109" cy="2506562"/>
            </a:xfrm>
            <a:custGeom>
              <a:avLst/>
              <a:gdLst/>
              <a:ahLst/>
              <a:cxnLst/>
              <a:rect l="l" t="t" r="r" b="b"/>
              <a:pathLst>
                <a:path w="3108109" h="2506562">
                  <a:moveTo>
                    <a:pt x="33458" y="0"/>
                  </a:moveTo>
                  <a:lnTo>
                    <a:pt x="3074651" y="0"/>
                  </a:lnTo>
                  <a:cubicBezTo>
                    <a:pt x="3083524" y="0"/>
                    <a:pt x="3092035" y="3525"/>
                    <a:pt x="3098309" y="9800"/>
                  </a:cubicBezTo>
                  <a:cubicBezTo>
                    <a:pt x="3104584" y="16074"/>
                    <a:pt x="3108109" y="24584"/>
                    <a:pt x="3108109" y="33458"/>
                  </a:cubicBezTo>
                  <a:lnTo>
                    <a:pt x="3108109" y="2473104"/>
                  </a:lnTo>
                  <a:cubicBezTo>
                    <a:pt x="3108109" y="2481977"/>
                    <a:pt x="3104584" y="2490488"/>
                    <a:pt x="3098309" y="2496762"/>
                  </a:cubicBezTo>
                  <a:cubicBezTo>
                    <a:pt x="3092035" y="2503037"/>
                    <a:pt x="3083524" y="2506562"/>
                    <a:pt x="3074651" y="2506562"/>
                  </a:cubicBezTo>
                  <a:lnTo>
                    <a:pt x="33458" y="2506562"/>
                  </a:lnTo>
                  <a:cubicBezTo>
                    <a:pt x="24584" y="2506562"/>
                    <a:pt x="16074" y="2503037"/>
                    <a:pt x="9800" y="2496762"/>
                  </a:cubicBezTo>
                  <a:cubicBezTo>
                    <a:pt x="3525" y="2490488"/>
                    <a:pt x="0" y="2481977"/>
                    <a:pt x="0" y="2473104"/>
                  </a:cubicBezTo>
                  <a:lnTo>
                    <a:pt x="0" y="33458"/>
                  </a:lnTo>
                  <a:cubicBezTo>
                    <a:pt x="0" y="24584"/>
                    <a:pt x="3525" y="16074"/>
                    <a:pt x="9800" y="9800"/>
                  </a:cubicBezTo>
                  <a:cubicBezTo>
                    <a:pt x="16074" y="3525"/>
                    <a:pt x="24584" y="0"/>
                    <a:pt x="33458" y="0"/>
                  </a:cubicBezTo>
                  <a:close/>
                </a:path>
              </a:pathLst>
            </a:custGeom>
            <a:solidFill>
              <a:srgbClr val="F0348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 sz="160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61869" y="560497"/>
            <a:ext cx="11329982" cy="8905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64"/>
              </a:lnSpc>
            </a:pPr>
            <a:r>
              <a:rPr lang="en-US" sz="5636" spc="-219" dirty="0">
                <a:solidFill>
                  <a:srgbClr val="141E2B"/>
                </a:solidFill>
                <a:latin typeface="Broadway"/>
              </a:rPr>
              <a:t>Connotations</a:t>
            </a:r>
          </a:p>
          <a:p>
            <a:pPr algn="ctr">
              <a:lnSpc>
                <a:spcPts val="6764"/>
              </a:lnSpc>
            </a:pPr>
            <a:endParaRPr lang="en-US" sz="5636" spc="-219" dirty="0">
              <a:solidFill>
                <a:srgbClr val="141E2B"/>
              </a:solidFill>
              <a:latin typeface="Broadway"/>
            </a:endParaRPr>
          </a:p>
          <a:p>
            <a:pPr algn="ctr">
              <a:lnSpc>
                <a:spcPts val="7004"/>
              </a:lnSpc>
            </a:pPr>
            <a:r>
              <a:rPr lang="en-US" sz="4800" spc="-227" dirty="0">
                <a:solidFill>
                  <a:srgbClr val="141E2B"/>
                </a:solidFill>
                <a:latin typeface="Century Gothic Paneuropean"/>
              </a:rPr>
              <a:t>One way to develop  our analysis, is to consider the connotations of words or images used by writers.</a:t>
            </a:r>
          </a:p>
          <a:p>
            <a:pPr algn="ctr">
              <a:lnSpc>
                <a:spcPts val="7004"/>
              </a:lnSpc>
            </a:pPr>
            <a:endParaRPr lang="en-US" sz="4800" spc="-227" dirty="0">
              <a:solidFill>
                <a:srgbClr val="141E2B"/>
              </a:solidFill>
              <a:latin typeface="Century Gothic Paneuropean"/>
            </a:endParaRPr>
          </a:p>
          <a:p>
            <a:pPr algn="ctr">
              <a:lnSpc>
                <a:spcPts val="7004"/>
              </a:lnSpc>
              <a:spcBef>
                <a:spcPct val="0"/>
              </a:spcBef>
            </a:pPr>
            <a:r>
              <a:rPr lang="en-US" sz="4800" spc="-232" dirty="0">
                <a:solidFill>
                  <a:srgbClr val="141E2B"/>
                </a:solidFill>
                <a:latin typeface="Century Gothic Paneuropean"/>
              </a:rPr>
              <a:t>A connotation is an idea or feeling we get some a word.  This can be implied.  Connotations can also be positive or negative.</a:t>
            </a:r>
          </a:p>
        </p:txBody>
      </p:sp>
      <p:sp>
        <p:nvSpPr>
          <p:cNvPr id="6" name="Freeform 6"/>
          <p:cNvSpPr/>
          <p:nvPr/>
        </p:nvSpPr>
        <p:spPr>
          <a:xfrm>
            <a:off x="12439936" y="6394689"/>
            <a:ext cx="4941099" cy="3105535"/>
          </a:xfrm>
          <a:custGeom>
            <a:avLst/>
            <a:gdLst/>
            <a:ahLst/>
            <a:cxnLst/>
            <a:rect l="l" t="t" r="r" b="b"/>
            <a:pathLst>
              <a:path w="4941099" h="3105535">
                <a:moveTo>
                  <a:pt x="0" y="0"/>
                </a:moveTo>
                <a:lnTo>
                  <a:pt x="4941100" y="0"/>
                </a:lnTo>
                <a:lnTo>
                  <a:pt x="4941100" y="3105535"/>
                </a:lnTo>
                <a:lnTo>
                  <a:pt x="0" y="31055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02" b="-30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346901" y="3419620"/>
            <a:ext cx="4941099" cy="3292007"/>
          </a:xfrm>
          <a:custGeom>
            <a:avLst/>
            <a:gdLst/>
            <a:ahLst/>
            <a:cxnLst/>
            <a:rect l="l" t="t" r="r" b="b"/>
            <a:pathLst>
              <a:path w="4941099" h="3292007">
                <a:moveTo>
                  <a:pt x="0" y="0"/>
                </a:moveTo>
                <a:lnTo>
                  <a:pt x="4941099" y="0"/>
                </a:lnTo>
                <a:lnTo>
                  <a:pt x="4941099" y="3292007"/>
                </a:lnTo>
                <a:lnTo>
                  <a:pt x="0" y="32920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318201" y="307073"/>
            <a:ext cx="4941099" cy="3292007"/>
          </a:xfrm>
          <a:custGeom>
            <a:avLst/>
            <a:gdLst/>
            <a:ahLst/>
            <a:cxnLst/>
            <a:rect l="l" t="t" r="r" b="b"/>
            <a:pathLst>
              <a:path w="4941099" h="3292007">
                <a:moveTo>
                  <a:pt x="0" y="0"/>
                </a:moveTo>
                <a:lnTo>
                  <a:pt x="4941099" y="0"/>
                </a:lnTo>
                <a:lnTo>
                  <a:pt x="4941099" y="3292008"/>
                </a:lnTo>
                <a:lnTo>
                  <a:pt x="0" y="32920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5827336" y="9509749"/>
            <a:ext cx="1553700" cy="3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10">
                <a:solidFill>
                  <a:srgbClr val="141E2B"/>
                </a:solidFill>
                <a:latin typeface="Open Sans Bold"/>
              </a:rPr>
              <a:t>© We Teach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6310" y="307073"/>
            <a:ext cx="11801100" cy="9517101"/>
            <a:chOff x="0" y="0"/>
            <a:chExt cx="3108109" cy="25065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08109" cy="2506562"/>
            </a:xfrm>
            <a:custGeom>
              <a:avLst/>
              <a:gdLst/>
              <a:ahLst/>
              <a:cxnLst/>
              <a:rect l="l" t="t" r="r" b="b"/>
              <a:pathLst>
                <a:path w="3108109" h="2506562">
                  <a:moveTo>
                    <a:pt x="33458" y="0"/>
                  </a:moveTo>
                  <a:lnTo>
                    <a:pt x="3074651" y="0"/>
                  </a:lnTo>
                  <a:cubicBezTo>
                    <a:pt x="3083524" y="0"/>
                    <a:pt x="3092035" y="3525"/>
                    <a:pt x="3098309" y="9800"/>
                  </a:cubicBezTo>
                  <a:cubicBezTo>
                    <a:pt x="3104584" y="16074"/>
                    <a:pt x="3108109" y="24584"/>
                    <a:pt x="3108109" y="33458"/>
                  </a:cubicBezTo>
                  <a:lnTo>
                    <a:pt x="3108109" y="2473104"/>
                  </a:lnTo>
                  <a:cubicBezTo>
                    <a:pt x="3108109" y="2481977"/>
                    <a:pt x="3104584" y="2490488"/>
                    <a:pt x="3098309" y="2496762"/>
                  </a:cubicBezTo>
                  <a:cubicBezTo>
                    <a:pt x="3092035" y="2503037"/>
                    <a:pt x="3083524" y="2506562"/>
                    <a:pt x="3074651" y="2506562"/>
                  </a:cubicBezTo>
                  <a:lnTo>
                    <a:pt x="33458" y="2506562"/>
                  </a:lnTo>
                  <a:cubicBezTo>
                    <a:pt x="24584" y="2506562"/>
                    <a:pt x="16074" y="2503037"/>
                    <a:pt x="9800" y="2496762"/>
                  </a:cubicBezTo>
                  <a:cubicBezTo>
                    <a:pt x="3525" y="2490488"/>
                    <a:pt x="0" y="2481977"/>
                    <a:pt x="0" y="2473104"/>
                  </a:cubicBezTo>
                  <a:lnTo>
                    <a:pt x="0" y="33458"/>
                  </a:lnTo>
                  <a:cubicBezTo>
                    <a:pt x="0" y="24584"/>
                    <a:pt x="3525" y="16074"/>
                    <a:pt x="9800" y="9800"/>
                  </a:cubicBezTo>
                  <a:cubicBezTo>
                    <a:pt x="16074" y="3525"/>
                    <a:pt x="24584" y="0"/>
                    <a:pt x="33458" y="0"/>
                  </a:cubicBezTo>
                  <a:close/>
                </a:path>
              </a:pathLst>
            </a:custGeom>
            <a:solidFill>
              <a:srgbClr val="F0348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63765" y="671684"/>
            <a:ext cx="11663644" cy="8133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4"/>
              </a:lnSpc>
            </a:pPr>
            <a:r>
              <a:rPr lang="en-US" sz="5136" spc="-200">
                <a:solidFill>
                  <a:srgbClr val="141E2B"/>
                </a:solidFill>
                <a:latin typeface="Broadway"/>
              </a:rPr>
              <a:t>Connotations</a:t>
            </a:r>
          </a:p>
          <a:p>
            <a:pPr algn="ctr">
              <a:lnSpc>
                <a:spcPts val="6164"/>
              </a:lnSpc>
            </a:pPr>
            <a:endParaRPr lang="en-US" sz="5136" spc="-200">
              <a:solidFill>
                <a:srgbClr val="141E2B"/>
              </a:solidFill>
              <a:latin typeface="Broadway"/>
            </a:endParaRPr>
          </a:p>
          <a:p>
            <a:pPr algn="ctr">
              <a:lnSpc>
                <a:spcPts val="6404"/>
              </a:lnSpc>
            </a:pPr>
            <a:endParaRPr lang="en-US" sz="5136" spc="-200">
              <a:solidFill>
                <a:srgbClr val="141E2B"/>
              </a:solidFill>
              <a:latin typeface="Broadway"/>
            </a:endParaRPr>
          </a:p>
          <a:p>
            <a:pPr algn="ctr">
              <a:lnSpc>
                <a:spcPts val="6404"/>
              </a:lnSpc>
            </a:pPr>
            <a:r>
              <a:rPr lang="en-US" sz="5336" spc="-208">
                <a:solidFill>
                  <a:srgbClr val="141E2B"/>
                </a:solidFill>
                <a:latin typeface="Century Gothic Paneuropean"/>
              </a:rPr>
              <a:t>For example, the weather can be useful when thinking about connotations.  </a:t>
            </a:r>
          </a:p>
          <a:p>
            <a:pPr algn="ctr">
              <a:lnSpc>
                <a:spcPts val="6404"/>
              </a:lnSpc>
            </a:pPr>
            <a:endParaRPr lang="en-US" sz="5336" spc="-208">
              <a:solidFill>
                <a:srgbClr val="141E2B"/>
              </a:solidFill>
              <a:latin typeface="Century Gothic Paneuropean"/>
            </a:endParaRPr>
          </a:p>
          <a:p>
            <a:pPr algn="ctr">
              <a:lnSpc>
                <a:spcPts val="6404"/>
              </a:lnSpc>
              <a:spcBef>
                <a:spcPct val="0"/>
              </a:spcBef>
            </a:pPr>
            <a:r>
              <a:rPr lang="en-US" sz="5336" spc="-212">
                <a:solidFill>
                  <a:srgbClr val="141E2B"/>
                </a:solidFill>
                <a:latin typeface="Century Gothic Paneuropean"/>
              </a:rPr>
              <a:t>What do you feel or what are connotations of the different images of weather?</a:t>
            </a:r>
          </a:p>
        </p:txBody>
      </p:sp>
      <p:sp>
        <p:nvSpPr>
          <p:cNvPr id="6" name="Freeform 6"/>
          <p:cNvSpPr/>
          <p:nvPr/>
        </p:nvSpPr>
        <p:spPr>
          <a:xfrm>
            <a:off x="12439936" y="6394689"/>
            <a:ext cx="4941099" cy="3105535"/>
          </a:xfrm>
          <a:custGeom>
            <a:avLst/>
            <a:gdLst/>
            <a:ahLst/>
            <a:cxnLst/>
            <a:rect l="l" t="t" r="r" b="b"/>
            <a:pathLst>
              <a:path w="4941099" h="3105535">
                <a:moveTo>
                  <a:pt x="0" y="0"/>
                </a:moveTo>
                <a:lnTo>
                  <a:pt x="4941100" y="0"/>
                </a:lnTo>
                <a:lnTo>
                  <a:pt x="4941100" y="3105535"/>
                </a:lnTo>
                <a:lnTo>
                  <a:pt x="0" y="31055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002" b="-30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346901" y="3419620"/>
            <a:ext cx="4941099" cy="3292007"/>
          </a:xfrm>
          <a:custGeom>
            <a:avLst/>
            <a:gdLst/>
            <a:ahLst/>
            <a:cxnLst/>
            <a:rect l="l" t="t" r="r" b="b"/>
            <a:pathLst>
              <a:path w="4941099" h="3292007">
                <a:moveTo>
                  <a:pt x="0" y="0"/>
                </a:moveTo>
                <a:lnTo>
                  <a:pt x="4941099" y="0"/>
                </a:lnTo>
                <a:lnTo>
                  <a:pt x="4941099" y="3292007"/>
                </a:lnTo>
                <a:lnTo>
                  <a:pt x="0" y="32920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318201" y="307073"/>
            <a:ext cx="4941099" cy="3292007"/>
          </a:xfrm>
          <a:custGeom>
            <a:avLst/>
            <a:gdLst/>
            <a:ahLst/>
            <a:cxnLst/>
            <a:rect l="l" t="t" r="r" b="b"/>
            <a:pathLst>
              <a:path w="4941099" h="3292007">
                <a:moveTo>
                  <a:pt x="0" y="0"/>
                </a:moveTo>
                <a:lnTo>
                  <a:pt x="4941099" y="0"/>
                </a:lnTo>
                <a:lnTo>
                  <a:pt x="4941099" y="3292008"/>
                </a:lnTo>
                <a:lnTo>
                  <a:pt x="0" y="32920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5827336" y="9509749"/>
            <a:ext cx="1553700" cy="3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10">
                <a:solidFill>
                  <a:srgbClr val="141E2B"/>
                </a:solidFill>
                <a:latin typeface="Open Sans Bold"/>
              </a:rPr>
              <a:t>© We Teach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5871" y="147879"/>
            <a:ext cx="5927964" cy="8951227"/>
            <a:chOff x="0" y="0"/>
            <a:chExt cx="1561275" cy="2357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61275" cy="2357525"/>
            </a:xfrm>
            <a:custGeom>
              <a:avLst/>
              <a:gdLst/>
              <a:ahLst/>
              <a:cxnLst/>
              <a:rect l="l" t="t" r="r" b="b"/>
              <a:pathLst>
                <a:path w="1561275" h="2357525">
                  <a:moveTo>
                    <a:pt x="66606" y="0"/>
                  </a:moveTo>
                  <a:lnTo>
                    <a:pt x="1494669" y="0"/>
                  </a:lnTo>
                  <a:cubicBezTo>
                    <a:pt x="1531454" y="0"/>
                    <a:pt x="1561275" y="29821"/>
                    <a:pt x="1561275" y="66606"/>
                  </a:cubicBezTo>
                  <a:lnTo>
                    <a:pt x="1561275" y="2290919"/>
                  </a:lnTo>
                  <a:cubicBezTo>
                    <a:pt x="1561275" y="2327704"/>
                    <a:pt x="1531454" y="2357525"/>
                    <a:pt x="1494669" y="2357525"/>
                  </a:cubicBezTo>
                  <a:lnTo>
                    <a:pt x="66606" y="2357525"/>
                  </a:lnTo>
                  <a:cubicBezTo>
                    <a:pt x="29821" y="2357525"/>
                    <a:pt x="0" y="2327704"/>
                    <a:pt x="0" y="2290919"/>
                  </a:cubicBezTo>
                  <a:lnTo>
                    <a:pt x="0" y="66606"/>
                  </a:lnTo>
                  <a:cubicBezTo>
                    <a:pt x="0" y="29821"/>
                    <a:pt x="29821" y="0"/>
                    <a:pt x="66606" y="0"/>
                  </a:cubicBezTo>
                  <a:close/>
                </a:path>
              </a:pathLst>
            </a:custGeom>
            <a:solidFill>
              <a:srgbClr val="F0348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202714" y="0"/>
            <a:ext cx="7708726" cy="10287000"/>
          </a:xfrm>
          <a:custGeom>
            <a:avLst/>
            <a:gdLst/>
            <a:ahLst/>
            <a:cxnLst/>
            <a:rect l="l" t="t" r="r" b="b"/>
            <a:pathLst>
              <a:path w="7708726" h="10287000">
                <a:moveTo>
                  <a:pt x="0" y="0"/>
                </a:moveTo>
                <a:lnTo>
                  <a:pt x="7708726" y="0"/>
                </a:lnTo>
                <a:lnTo>
                  <a:pt x="770872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0147" r="-501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087392" y="4147190"/>
            <a:ext cx="4497098" cy="3526281"/>
          </a:xfrm>
          <a:custGeom>
            <a:avLst/>
            <a:gdLst/>
            <a:ahLst/>
            <a:cxnLst/>
            <a:rect l="l" t="t" r="r" b="b"/>
            <a:pathLst>
              <a:path w="4497098" h="3526281">
                <a:moveTo>
                  <a:pt x="0" y="0"/>
                </a:moveTo>
                <a:lnTo>
                  <a:pt x="4497098" y="0"/>
                </a:lnTo>
                <a:lnTo>
                  <a:pt x="4497098" y="3526282"/>
                </a:lnTo>
                <a:lnTo>
                  <a:pt x="0" y="35262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454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5827336" y="9509749"/>
            <a:ext cx="1553700" cy="3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10">
                <a:solidFill>
                  <a:srgbClr val="141E2B"/>
                </a:solidFill>
                <a:latin typeface="Open Sans Bold"/>
              </a:rPr>
              <a:t>© We Teach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899876" y="933450"/>
            <a:ext cx="4359424" cy="590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84"/>
              </a:lnSpc>
            </a:pPr>
            <a:r>
              <a:rPr lang="en-US" sz="4736" spc="-184">
                <a:solidFill>
                  <a:srgbClr val="141E2B"/>
                </a:solidFill>
                <a:latin typeface="Broadway"/>
              </a:rPr>
              <a:t>Connotations</a:t>
            </a:r>
          </a:p>
          <a:p>
            <a:pPr algn="ctr">
              <a:lnSpc>
                <a:spcPts val="5684"/>
              </a:lnSpc>
            </a:pPr>
            <a:endParaRPr lang="en-US" sz="4736" spc="-184">
              <a:solidFill>
                <a:srgbClr val="141E2B"/>
              </a:solidFill>
              <a:latin typeface="Broadway"/>
            </a:endParaRPr>
          </a:p>
          <a:p>
            <a:pPr algn="ctr">
              <a:lnSpc>
                <a:spcPts val="5924"/>
              </a:lnSpc>
            </a:pPr>
            <a:r>
              <a:rPr lang="en-US" sz="4936" spc="-192">
                <a:solidFill>
                  <a:srgbClr val="141E2B"/>
                </a:solidFill>
                <a:latin typeface="Century Gothic Paneuropean"/>
              </a:rPr>
              <a:t>From the entrance track, what are the connotations of the images?</a:t>
            </a:r>
          </a:p>
          <a:p>
            <a:pPr algn="ctr">
              <a:lnSpc>
                <a:spcPts val="5324"/>
              </a:lnSpc>
              <a:spcBef>
                <a:spcPct val="0"/>
              </a:spcBef>
            </a:pPr>
            <a:endParaRPr lang="en-US" sz="4936" spc="-192">
              <a:solidFill>
                <a:srgbClr val="141E2B"/>
              </a:solidFill>
              <a:latin typeface="Century Gothic Paneurope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5871" y="147879"/>
            <a:ext cx="5927964" cy="8951227"/>
            <a:chOff x="0" y="0"/>
            <a:chExt cx="1561275" cy="2357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61275" cy="2357525"/>
            </a:xfrm>
            <a:custGeom>
              <a:avLst/>
              <a:gdLst/>
              <a:ahLst/>
              <a:cxnLst/>
              <a:rect l="l" t="t" r="r" b="b"/>
              <a:pathLst>
                <a:path w="1561275" h="2357525">
                  <a:moveTo>
                    <a:pt x="66606" y="0"/>
                  </a:moveTo>
                  <a:lnTo>
                    <a:pt x="1494669" y="0"/>
                  </a:lnTo>
                  <a:cubicBezTo>
                    <a:pt x="1531454" y="0"/>
                    <a:pt x="1561275" y="29821"/>
                    <a:pt x="1561275" y="66606"/>
                  </a:cubicBezTo>
                  <a:lnTo>
                    <a:pt x="1561275" y="2290919"/>
                  </a:lnTo>
                  <a:cubicBezTo>
                    <a:pt x="1561275" y="2327704"/>
                    <a:pt x="1531454" y="2357525"/>
                    <a:pt x="1494669" y="2357525"/>
                  </a:cubicBezTo>
                  <a:lnTo>
                    <a:pt x="66606" y="2357525"/>
                  </a:lnTo>
                  <a:cubicBezTo>
                    <a:pt x="29821" y="2357525"/>
                    <a:pt x="0" y="2327704"/>
                    <a:pt x="0" y="2290919"/>
                  </a:cubicBezTo>
                  <a:lnTo>
                    <a:pt x="0" y="66606"/>
                  </a:lnTo>
                  <a:cubicBezTo>
                    <a:pt x="0" y="29821"/>
                    <a:pt x="29821" y="0"/>
                    <a:pt x="66606" y="0"/>
                  </a:cubicBezTo>
                  <a:close/>
                </a:path>
              </a:pathLst>
            </a:custGeom>
            <a:solidFill>
              <a:srgbClr val="F0348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5143500"/>
            <a:ext cx="7077906" cy="5143500"/>
          </a:xfrm>
          <a:custGeom>
            <a:avLst/>
            <a:gdLst/>
            <a:ahLst/>
            <a:cxnLst/>
            <a:rect l="l" t="t" r="r" b="b"/>
            <a:pathLst>
              <a:path w="7077906" h="5143500">
                <a:moveTo>
                  <a:pt x="0" y="0"/>
                </a:moveTo>
                <a:lnTo>
                  <a:pt x="7077906" y="0"/>
                </a:lnTo>
                <a:lnTo>
                  <a:pt x="7077906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49" t="-13010" r="-474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0" y="0"/>
            <a:ext cx="7124830" cy="5366923"/>
          </a:xfrm>
          <a:custGeom>
            <a:avLst/>
            <a:gdLst/>
            <a:ahLst/>
            <a:cxnLst/>
            <a:rect l="l" t="t" r="r" b="b"/>
            <a:pathLst>
              <a:path w="7124830" h="5366923">
                <a:moveTo>
                  <a:pt x="0" y="0"/>
                </a:moveTo>
                <a:lnTo>
                  <a:pt x="7124830" y="0"/>
                </a:lnTo>
                <a:lnTo>
                  <a:pt x="7124830" y="5366923"/>
                </a:lnTo>
                <a:lnTo>
                  <a:pt x="0" y="53669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216" t="-11952" r="-26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230514" y="0"/>
            <a:ext cx="5826971" cy="10287000"/>
          </a:xfrm>
          <a:custGeom>
            <a:avLst/>
            <a:gdLst/>
            <a:ahLst/>
            <a:cxnLst/>
            <a:rect l="l" t="t" r="r" b="b"/>
            <a:pathLst>
              <a:path w="5826971" h="10287000">
                <a:moveTo>
                  <a:pt x="0" y="0"/>
                </a:moveTo>
                <a:lnTo>
                  <a:pt x="5826972" y="0"/>
                </a:lnTo>
                <a:lnTo>
                  <a:pt x="58269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6642" r="-383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5827336" y="9509749"/>
            <a:ext cx="1553700" cy="3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10">
                <a:solidFill>
                  <a:srgbClr val="141E2B"/>
                </a:solidFill>
                <a:latin typeface="Open Sans Bold"/>
              </a:rPr>
              <a:t>© We Teach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021612" y="1323905"/>
            <a:ext cx="4359424" cy="590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84"/>
              </a:lnSpc>
            </a:pPr>
            <a:r>
              <a:rPr lang="en-US" sz="4736" spc="-184">
                <a:solidFill>
                  <a:srgbClr val="141E2B"/>
                </a:solidFill>
                <a:latin typeface="Broadway"/>
              </a:rPr>
              <a:t>Connotations</a:t>
            </a:r>
          </a:p>
          <a:p>
            <a:pPr algn="ctr">
              <a:lnSpc>
                <a:spcPts val="5684"/>
              </a:lnSpc>
            </a:pPr>
            <a:endParaRPr lang="en-US" sz="4736" spc="-184">
              <a:solidFill>
                <a:srgbClr val="141E2B"/>
              </a:solidFill>
              <a:latin typeface="Broadway"/>
            </a:endParaRPr>
          </a:p>
          <a:p>
            <a:pPr algn="ctr">
              <a:lnSpc>
                <a:spcPts val="5924"/>
              </a:lnSpc>
            </a:pPr>
            <a:r>
              <a:rPr lang="en-US" sz="4936" spc="-192">
                <a:solidFill>
                  <a:srgbClr val="141E2B"/>
                </a:solidFill>
                <a:latin typeface="Century Gothic Paneuropean"/>
              </a:rPr>
              <a:t>From the entrance track, what are the connotations of the images?</a:t>
            </a:r>
          </a:p>
          <a:p>
            <a:pPr algn="ctr">
              <a:lnSpc>
                <a:spcPts val="5324"/>
              </a:lnSpc>
              <a:spcBef>
                <a:spcPct val="0"/>
              </a:spcBef>
            </a:pPr>
            <a:endParaRPr lang="en-US" sz="4936" spc="-192">
              <a:solidFill>
                <a:srgbClr val="141E2B"/>
              </a:solidFill>
              <a:latin typeface="Century Gothic Paneurope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5871" y="147879"/>
            <a:ext cx="5927964" cy="8951227"/>
            <a:chOff x="0" y="0"/>
            <a:chExt cx="1561275" cy="2357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61275" cy="2357525"/>
            </a:xfrm>
            <a:custGeom>
              <a:avLst/>
              <a:gdLst/>
              <a:ahLst/>
              <a:cxnLst/>
              <a:rect l="l" t="t" r="r" b="b"/>
              <a:pathLst>
                <a:path w="1561275" h="2357525">
                  <a:moveTo>
                    <a:pt x="66606" y="0"/>
                  </a:moveTo>
                  <a:lnTo>
                    <a:pt x="1494669" y="0"/>
                  </a:lnTo>
                  <a:cubicBezTo>
                    <a:pt x="1531454" y="0"/>
                    <a:pt x="1561275" y="29821"/>
                    <a:pt x="1561275" y="66606"/>
                  </a:cubicBezTo>
                  <a:lnTo>
                    <a:pt x="1561275" y="2290919"/>
                  </a:lnTo>
                  <a:cubicBezTo>
                    <a:pt x="1561275" y="2327704"/>
                    <a:pt x="1531454" y="2357525"/>
                    <a:pt x="1494669" y="2357525"/>
                  </a:cubicBezTo>
                  <a:lnTo>
                    <a:pt x="66606" y="2357525"/>
                  </a:lnTo>
                  <a:cubicBezTo>
                    <a:pt x="29821" y="2357525"/>
                    <a:pt x="0" y="2327704"/>
                    <a:pt x="0" y="2290919"/>
                  </a:cubicBezTo>
                  <a:lnTo>
                    <a:pt x="0" y="66606"/>
                  </a:lnTo>
                  <a:cubicBezTo>
                    <a:pt x="0" y="29821"/>
                    <a:pt x="29821" y="0"/>
                    <a:pt x="66606" y="0"/>
                  </a:cubicBezTo>
                  <a:close/>
                </a:path>
              </a:pathLst>
            </a:custGeom>
            <a:solidFill>
              <a:srgbClr val="F0348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6335277" cy="6335277"/>
          </a:xfrm>
          <a:custGeom>
            <a:avLst/>
            <a:gdLst/>
            <a:ahLst/>
            <a:cxnLst/>
            <a:rect l="l" t="t" r="r" b="b"/>
            <a:pathLst>
              <a:path w="6335277" h="6335277">
                <a:moveTo>
                  <a:pt x="0" y="0"/>
                </a:moveTo>
                <a:lnTo>
                  <a:pt x="6335277" y="0"/>
                </a:lnTo>
                <a:lnTo>
                  <a:pt x="6335277" y="6335277"/>
                </a:lnTo>
                <a:lnTo>
                  <a:pt x="0" y="63352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944443" y="4955237"/>
            <a:ext cx="5511475" cy="4868937"/>
          </a:xfrm>
          <a:custGeom>
            <a:avLst/>
            <a:gdLst/>
            <a:ahLst/>
            <a:cxnLst/>
            <a:rect l="l" t="t" r="r" b="b"/>
            <a:pathLst>
              <a:path w="5511475" h="4868937">
                <a:moveTo>
                  <a:pt x="0" y="0"/>
                </a:moveTo>
                <a:lnTo>
                  <a:pt x="5511474" y="0"/>
                </a:lnTo>
                <a:lnTo>
                  <a:pt x="5511474" y="4868937"/>
                </a:lnTo>
                <a:lnTo>
                  <a:pt x="0" y="48689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297" r="-162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5827336" y="9509749"/>
            <a:ext cx="1553700" cy="3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spc="10">
                <a:solidFill>
                  <a:srgbClr val="141E2B"/>
                </a:solidFill>
                <a:latin typeface="Open Sans Bold"/>
              </a:rPr>
              <a:t>© We Teach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899876" y="1118058"/>
            <a:ext cx="4359424" cy="590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84"/>
              </a:lnSpc>
            </a:pPr>
            <a:r>
              <a:rPr lang="en-US" sz="4736" spc="-184">
                <a:solidFill>
                  <a:srgbClr val="141E2B"/>
                </a:solidFill>
                <a:latin typeface="Broadway"/>
              </a:rPr>
              <a:t>Connotations</a:t>
            </a:r>
          </a:p>
          <a:p>
            <a:pPr algn="ctr">
              <a:lnSpc>
                <a:spcPts val="5684"/>
              </a:lnSpc>
            </a:pPr>
            <a:endParaRPr lang="en-US" sz="4736" spc="-184">
              <a:solidFill>
                <a:srgbClr val="141E2B"/>
              </a:solidFill>
              <a:latin typeface="Broadway"/>
            </a:endParaRPr>
          </a:p>
          <a:p>
            <a:pPr algn="ctr">
              <a:lnSpc>
                <a:spcPts val="5924"/>
              </a:lnSpc>
            </a:pPr>
            <a:r>
              <a:rPr lang="en-US" sz="4936" spc="-192">
                <a:solidFill>
                  <a:srgbClr val="141E2B"/>
                </a:solidFill>
                <a:latin typeface="Century Gothic Paneuropean"/>
              </a:rPr>
              <a:t>From the entrance track, what are the connotations of the images?</a:t>
            </a:r>
          </a:p>
          <a:p>
            <a:pPr algn="ctr">
              <a:lnSpc>
                <a:spcPts val="5324"/>
              </a:lnSpc>
              <a:spcBef>
                <a:spcPct val="0"/>
              </a:spcBef>
            </a:pPr>
            <a:endParaRPr lang="en-US" sz="4936" spc="-192">
              <a:solidFill>
                <a:srgbClr val="141E2B"/>
              </a:solidFill>
              <a:latin typeface="Century Gothic Paneurope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2130</Words>
  <Application>Microsoft Office PowerPoint</Application>
  <PresentationFormat>Custom</PresentationFormat>
  <Paragraphs>300</Paragraphs>
  <Slides>28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Century Gothic Paneuropean</vt:lpstr>
      <vt:lpstr>Century Gothic Paneuropean Italics</vt:lpstr>
      <vt:lpstr>Arial</vt:lpstr>
      <vt:lpstr>Calibri</vt:lpstr>
      <vt:lpstr>Broadway</vt:lpstr>
      <vt:lpstr>Century Gothic Paneuropean Bold</vt:lpstr>
      <vt:lpstr>Open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 1, scene 5: Romeo's speech</dc:title>
  <dc:creator>Kirsty Peacock</dc:creator>
  <cp:lastModifiedBy>Kirsty Peacock</cp:lastModifiedBy>
  <cp:revision>2</cp:revision>
  <dcterms:created xsi:type="dcterms:W3CDTF">2006-08-16T00:00:00Z</dcterms:created>
  <dcterms:modified xsi:type="dcterms:W3CDTF">2023-09-16T23:28:36Z</dcterms:modified>
  <dc:identifier>DAFoOAH0Va8</dc:identifier>
</cp:coreProperties>
</file>