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roadway" panose="04040905080B020205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entury Gothic Paneuropean" panose="020B0604020202020204" charset="0"/>
      <p:regular r:id="rId27"/>
    </p:embeddedFont>
    <p:embeddedFont>
      <p:font typeface="Century Gothic Paneuropean Bold" panose="020B0604020202020204" charset="0"/>
      <p:regular r:id="rId28"/>
    </p:embeddedFont>
    <p:embeddedFont>
      <p:font typeface="Century Gothic Paneuropean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63902-885B-4023-A663-4CD7349A96A5}" v="1" dt="2023-06-30T09:06:10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18.07.2023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Clip 1: https://www.youtube.com/watch?v=0HuIRNWgkAg </a:t>
            </a:r>
          </a:p>
          <a:p>
            <a:r>
              <a:rPr lang="en-US"/>
              <a:t>This links to the picture with squares.  It conveys regularity and can link to short sentences.</a:t>
            </a:r>
          </a:p>
          <a:p>
            <a:endParaRPr lang="en-US"/>
          </a:p>
          <a:p>
            <a:r>
              <a:rPr lang="en-US"/>
              <a:t>Clip 2: https://www.youtube.com/watch?v=2ewJbvsAiLI</a:t>
            </a:r>
          </a:p>
          <a:p>
            <a:r>
              <a:rPr lang="en-US"/>
              <a:t>This links to the colourful, abstract image.  It conveys longer, complex sentences.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For this, you can choose a song of your own that combines a short and simple rhythm with a change to rapid and more complex rhythm.</a:t>
            </a:r>
          </a:p>
          <a:p>
            <a:r>
              <a:rPr lang="en-US"/>
              <a:t>Suggestion:</a:t>
            </a:r>
          </a:p>
          <a:p>
            <a:r>
              <a:rPr lang="en-US"/>
              <a:t>https://www.youtube.com/watch?v=GbpnAGajyMc</a:t>
            </a:r>
          </a:p>
          <a:p>
            <a:r>
              <a:rPr lang="en-US"/>
              <a:t>From 2 minutes seconds 30 until 3 minutes 30 seconds.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Explain the link in the lesson between the images, drum beats, and music = variety.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Target questioning around the use of simple and complex sentences.  Explore the variety of sentences and manipulation for impact.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Target questioning around the use of simple and complex sentences.  Explore the variety of sentences and manipulation for impact.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This task could be completed using a visualiser and live marking.</a:t>
            </a:r>
          </a:p>
          <a:p>
            <a:r>
              <a:rPr lang="en-US"/>
              <a:t>This could also form a self or peer assessment.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7590" y="4338623"/>
            <a:ext cx="6613559" cy="5323576"/>
          </a:xfrm>
          <a:custGeom>
            <a:avLst/>
            <a:gdLst/>
            <a:ahLst/>
            <a:cxnLst/>
            <a:rect l="l" t="t" r="r" b="b"/>
            <a:pathLst>
              <a:path w="6613559" h="5323576">
                <a:moveTo>
                  <a:pt x="0" y="0"/>
                </a:moveTo>
                <a:lnTo>
                  <a:pt x="6613558" y="0"/>
                </a:lnTo>
                <a:lnTo>
                  <a:pt x="6613558" y="5323576"/>
                </a:lnTo>
                <a:lnTo>
                  <a:pt x="0" y="5323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529" t="-8102" b="-810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66852" y="4338623"/>
            <a:ext cx="6613559" cy="5303106"/>
          </a:xfrm>
          <a:custGeom>
            <a:avLst/>
            <a:gdLst/>
            <a:ahLst/>
            <a:cxnLst/>
            <a:rect l="l" t="t" r="r" b="b"/>
            <a:pathLst>
              <a:path w="6613559" h="5303106">
                <a:moveTo>
                  <a:pt x="0" y="0"/>
                </a:moveTo>
                <a:lnTo>
                  <a:pt x="6613558" y="0"/>
                </a:lnTo>
                <a:lnTo>
                  <a:pt x="6613558" y="5303106"/>
                </a:lnTo>
                <a:lnTo>
                  <a:pt x="0" y="5303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381" r="-3248" b="-1438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01520" y="307073"/>
            <a:ext cx="16920433" cy="3649669"/>
            <a:chOff x="0" y="0"/>
            <a:chExt cx="4456410" cy="9612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6411" cy="961230"/>
            </a:xfrm>
            <a:custGeom>
              <a:avLst/>
              <a:gdLst/>
              <a:ahLst/>
              <a:cxnLst/>
              <a:rect l="l" t="t" r="r" b="b"/>
              <a:pathLst>
                <a:path w="4456411" h="961230">
                  <a:moveTo>
                    <a:pt x="23335" y="0"/>
                  </a:moveTo>
                  <a:lnTo>
                    <a:pt x="4433076" y="0"/>
                  </a:lnTo>
                  <a:cubicBezTo>
                    <a:pt x="4439264" y="0"/>
                    <a:pt x="4445200" y="2458"/>
                    <a:pt x="4449576" y="6835"/>
                  </a:cubicBezTo>
                  <a:cubicBezTo>
                    <a:pt x="4453952" y="11211"/>
                    <a:pt x="4456411" y="17146"/>
                    <a:pt x="4456411" y="23335"/>
                  </a:cubicBezTo>
                  <a:lnTo>
                    <a:pt x="4456411" y="937895"/>
                  </a:lnTo>
                  <a:cubicBezTo>
                    <a:pt x="4456411" y="950782"/>
                    <a:pt x="4445963" y="961230"/>
                    <a:pt x="4433076" y="961230"/>
                  </a:cubicBezTo>
                  <a:lnTo>
                    <a:pt x="23335" y="961230"/>
                  </a:lnTo>
                  <a:cubicBezTo>
                    <a:pt x="10447" y="961230"/>
                    <a:pt x="0" y="950782"/>
                    <a:pt x="0" y="937895"/>
                  </a:cubicBezTo>
                  <a:lnTo>
                    <a:pt x="0" y="23335"/>
                  </a:lnTo>
                  <a:cubicBezTo>
                    <a:pt x="0" y="10447"/>
                    <a:pt x="10447" y="0"/>
                    <a:pt x="23335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7944" y="546792"/>
            <a:ext cx="12087347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Look at the two pictures. </a:t>
            </a: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 Bold"/>
              </a:rPr>
              <a:t>Task: </a:t>
            </a: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List the differences between them.</a:t>
            </a: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74D6B-DE4E-6B36-F447-E9A591237EC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465" y="307073"/>
            <a:ext cx="16608571" cy="1450365"/>
            <a:chOff x="0" y="0"/>
            <a:chExt cx="4374274" cy="381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4274" cy="381989"/>
            </a:xfrm>
            <a:custGeom>
              <a:avLst/>
              <a:gdLst/>
              <a:ahLst/>
              <a:cxnLst/>
              <a:rect l="l" t="t" r="r" b="b"/>
              <a:pathLst>
                <a:path w="4374274" h="381989">
                  <a:moveTo>
                    <a:pt x="23773" y="0"/>
                  </a:moveTo>
                  <a:lnTo>
                    <a:pt x="4350501" y="0"/>
                  </a:lnTo>
                  <a:cubicBezTo>
                    <a:pt x="4356806" y="0"/>
                    <a:pt x="4362852" y="2505"/>
                    <a:pt x="4367311" y="6963"/>
                  </a:cubicBezTo>
                  <a:cubicBezTo>
                    <a:pt x="4371769" y="11421"/>
                    <a:pt x="4374274" y="17468"/>
                    <a:pt x="4374274" y="23773"/>
                  </a:cubicBezTo>
                  <a:lnTo>
                    <a:pt x="4374274" y="358216"/>
                  </a:lnTo>
                  <a:cubicBezTo>
                    <a:pt x="4374274" y="364521"/>
                    <a:pt x="4371769" y="370568"/>
                    <a:pt x="4367311" y="375026"/>
                  </a:cubicBezTo>
                  <a:cubicBezTo>
                    <a:pt x="4362852" y="379484"/>
                    <a:pt x="4356806" y="381989"/>
                    <a:pt x="4350501" y="381989"/>
                  </a:cubicBezTo>
                  <a:lnTo>
                    <a:pt x="23773" y="381989"/>
                  </a:lnTo>
                  <a:cubicBezTo>
                    <a:pt x="17468" y="381989"/>
                    <a:pt x="11421" y="379484"/>
                    <a:pt x="6963" y="375026"/>
                  </a:cubicBezTo>
                  <a:cubicBezTo>
                    <a:pt x="2505" y="370568"/>
                    <a:pt x="0" y="364521"/>
                    <a:pt x="0" y="358216"/>
                  </a:cubicBezTo>
                  <a:lnTo>
                    <a:pt x="0" y="23773"/>
                  </a:lnTo>
                  <a:cubicBezTo>
                    <a:pt x="0" y="17468"/>
                    <a:pt x="2505" y="11421"/>
                    <a:pt x="6963" y="6963"/>
                  </a:cubicBezTo>
                  <a:cubicBezTo>
                    <a:pt x="11421" y="2505"/>
                    <a:pt x="17468" y="0"/>
                    <a:pt x="2377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9715" y="547763"/>
            <a:ext cx="16608571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spc="-226">
                <a:solidFill>
                  <a:srgbClr val="141E2B"/>
                </a:solidFill>
                <a:latin typeface="Broadway"/>
              </a:rPr>
              <a:t>Ways to make a complex sentences</a:t>
            </a:r>
          </a:p>
          <a:p>
            <a:pPr algn="ctr">
              <a:lnSpc>
                <a:spcPts val="5324"/>
              </a:lnSpc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2465" y="2204174"/>
            <a:ext cx="17188362" cy="838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30">
                <a:solidFill>
                  <a:srgbClr val="141E2B"/>
                </a:solidFill>
                <a:latin typeface="Century Gothic Paneuropean Bold"/>
              </a:rPr>
              <a:t>Begin your sentence with: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an adverb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a verb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as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while</a:t>
            </a:r>
          </a:p>
          <a:p>
            <a:pPr>
              <a:lnSpc>
                <a:spcPts val="6000"/>
              </a:lnSpc>
            </a:pPr>
            <a:endParaRPr lang="en-US" sz="5000" spc="3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6000"/>
              </a:lnSpc>
            </a:pPr>
            <a:r>
              <a:rPr lang="en-US" sz="5000" spc="30">
                <a:solidFill>
                  <a:srgbClr val="141E2B"/>
                </a:solidFill>
                <a:latin typeface="Century Gothic Paneuropean Bold"/>
              </a:rPr>
              <a:t>Embed a dependent clause in the middle of your sentence by using: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who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>
                <a:solidFill>
                  <a:srgbClr val="141E2B"/>
                </a:solidFill>
                <a:latin typeface="Century Gothic Paneuropean"/>
              </a:rPr>
              <a:t>which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endParaRPr lang="en-US" sz="5000" spc="30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23EB5-BB77-C55C-2A77-9C7649C74408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07139-C17A-ACC5-41D1-670929FE053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373177" y="1905000"/>
            <a:ext cx="17914823" cy="914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30" dirty="0">
                <a:solidFill>
                  <a:srgbClr val="141E2B"/>
                </a:solidFill>
                <a:latin typeface="Century Gothic Paneuropean Bold"/>
              </a:rPr>
              <a:t>Begin your sentence with: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an adverb 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Slowly, she opened the door.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a verb 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Running ahead, he lost his way.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as </a:t>
            </a:r>
            <a:r>
              <a:rPr lang="en-US" sz="5000" spc="30" dirty="0" err="1">
                <a:solidFill>
                  <a:srgbClr val="141E2B"/>
                </a:solidFill>
                <a:latin typeface="Century Gothic Paneuropean Italics"/>
              </a:rPr>
              <a:t>As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 the sun set, I grew cold.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while </a:t>
            </a:r>
            <a:r>
              <a:rPr lang="en-US" sz="5000" spc="30" dirty="0" err="1">
                <a:solidFill>
                  <a:srgbClr val="141E2B"/>
                </a:solidFill>
                <a:latin typeface="Century Gothic Paneuropean Italics"/>
              </a:rPr>
              <a:t>While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 I was watching television, I drifted off.</a:t>
            </a:r>
          </a:p>
          <a:p>
            <a:pPr>
              <a:lnSpc>
                <a:spcPts val="6000"/>
              </a:lnSpc>
            </a:pPr>
            <a:endParaRPr lang="en-US" sz="5000" spc="30" dirty="0">
              <a:solidFill>
                <a:srgbClr val="141E2B"/>
              </a:solidFill>
              <a:latin typeface="Century Gothic Paneuropean Italics"/>
            </a:endParaRPr>
          </a:p>
          <a:p>
            <a:pPr>
              <a:lnSpc>
                <a:spcPts val="6000"/>
              </a:lnSpc>
            </a:pPr>
            <a:r>
              <a:rPr lang="en-US" sz="5000" spc="30" dirty="0">
                <a:solidFill>
                  <a:srgbClr val="141E2B"/>
                </a:solidFill>
                <a:latin typeface="Century Gothic Paneuropean Bold"/>
              </a:rPr>
              <a:t>Embed a dependent clause in the middle of your sentence by using: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who 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The man, who was old, staggered on his feet.</a:t>
            </a:r>
          </a:p>
          <a:p>
            <a:pPr marL="1079501" lvl="1" indent="-539750">
              <a:lnSpc>
                <a:spcPts val="6000"/>
              </a:lnSpc>
              <a:buFont typeface="Arial"/>
              <a:buChar char="•"/>
            </a:pPr>
            <a:r>
              <a:rPr lang="en-US" sz="5000" spc="30" dirty="0">
                <a:solidFill>
                  <a:srgbClr val="141E2B"/>
                </a:solidFill>
                <a:latin typeface="Century Gothic Paneuropean"/>
              </a:rPr>
              <a:t>which </a:t>
            </a:r>
            <a:r>
              <a:rPr lang="en-US" sz="5000" spc="30" dirty="0">
                <a:solidFill>
                  <a:srgbClr val="141E2B"/>
                </a:solidFill>
                <a:latin typeface="Century Gothic Paneuropean Italics"/>
              </a:rPr>
              <a:t>The curtains, which were blue, swayed in the breeze.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endParaRPr lang="en-US" sz="5000" spc="30" dirty="0">
              <a:solidFill>
                <a:srgbClr val="141E2B"/>
              </a:solidFill>
              <a:latin typeface="Century Gothic Paneuropean Itali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72465" y="307073"/>
            <a:ext cx="16608571" cy="1450365"/>
            <a:chOff x="0" y="0"/>
            <a:chExt cx="4374274" cy="381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4274" cy="381989"/>
            </a:xfrm>
            <a:custGeom>
              <a:avLst/>
              <a:gdLst/>
              <a:ahLst/>
              <a:cxnLst/>
              <a:rect l="l" t="t" r="r" b="b"/>
              <a:pathLst>
                <a:path w="4374274" h="381989">
                  <a:moveTo>
                    <a:pt x="23773" y="0"/>
                  </a:moveTo>
                  <a:lnTo>
                    <a:pt x="4350501" y="0"/>
                  </a:lnTo>
                  <a:cubicBezTo>
                    <a:pt x="4356806" y="0"/>
                    <a:pt x="4362852" y="2505"/>
                    <a:pt x="4367311" y="6963"/>
                  </a:cubicBezTo>
                  <a:cubicBezTo>
                    <a:pt x="4371769" y="11421"/>
                    <a:pt x="4374274" y="17468"/>
                    <a:pt x="4374274" y="23773"/>
                  </a:cubicBezTo>
                  <a:lnTo>
                    <a:pt x="4374274" y="358216"/>
                  </a:lnTo>
                  <a:cubicBezTo>
                    <a:pt x="4374274" y="364521"/>
                    <a:pt x="4371769" y="370568"/>
                    <a:pt x="4367311" y="375026"/>
                  </a:cubicBezTo>
                  <a:cubicBezTo>
                    <a:pt x="4362852" y="379484"/>
                    <a:pt x="4356806" y="381989"/>
                    <a:pt x="4350501" y="381989"/>
                  </a:cubicBezTo>
                  <a:lnTo>
                    <a:pt x="23773" y="381989"/>
                  </a:lnTo>
                  <a:cubicBezTo>
                    <a:pt x="17468" y="381989"/>
                    <a:pt x="11421" y="379484"/>
                    <a:pt x="6963" y="375026"/>
                  </a:cubicBezTo>
                  <a:cubicBezTo>
                    <a:pt x="2505" y="370568"/>
                    <a:pt x="0" y="364521"/>
                    <a:pt x="0" y="358216"/>
                  </a:cubicBezTo>
                  <a:lnTo>
                    <a:pt x="0" y="23773"/>
                  </a:lnTo>
                  <a:cubicBezTo>
                    <a:pt x="0" y="17468"/>
                    <a:pt x="2505" y="11421"/>
                    <a:pt x="6963" y="6963"/>
                  </a:cubicBezTo>
                  <a:cubicBezTo>
                    <a:pt x="11421" y="2505"/>
                    <a:pt x="17468" y="0"/>
                    <a:pt x="2377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9715" y="547763"/>
            <a:ext cx="16608571" cy="220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5100" spc="-198">
                <a:solidFill>
                  <a:srgbClr val="141E2B"/>
                </a:solidFill>
                <a:latin typeface="Broadway"/>
              </a:rPr>
              <a:t>Example complex sentences</a:t>
            </a:r>
          </a:p>
          <a:p>
            <a:pPr algn="ctr">
              <a:lnSpc>
                <a:spcPts val="5324"/>
              </a:lnSpc>
            </a:pPr>
            <a:endParaRPr lang="en-US" sz="5100" spc="-198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5100" spc="-198">
              <a:solidFill>
                <a:srgbClr val="141E2B"/>
              </a:solidFill>
              <a:latin typeface="Broadw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419330" y="2772467"/>
            <a:ext cx="2436165" cy="698584"/>
            <a:chOff x="0" y="0"/>
            <a:chExt cx="641624" cy="1839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1624" cy="183989"/>
            </a:xfrm>
            <a:custGeom>
              <a:avLst/>
              <a:gdLst/>
              <a:ahLst/>
              <a:cxnLst/>
              <a:rect l="l" t="t" r="r" b="b"/>
              <a:pathLst>
                <a:path w="641624" h="183989">
                  <a:moveTo>
                    <a:pt x="91995" y="0"/>
                  </a:moveTo>
                  <a:lnTo>
                    <a:pt x="549629" y="0"/>
                  </a:lnTo>
                  <a:cubicBezTo>
                    <a:pt x="600436" y="0"/>
                    <a:pt x="641624" y="41187"/>
                    <a:pt x="641624" y="91995"/>
                  </a:cubicBezTo>
                  <a:lnTo>
                    <a:pt x="641624" y="91995"/>
                  </a:lnTo>
                  <a:cubicBezTo>
                    <a:pt x="641624" y="142802"/>
                    <a:pt x="600436" y="183989"/>
                    <a:pt x="549629" y="183989"/>
                  </a:cubicBezTo>
                  <a:lnTo>
                    <a:pt x="91995" y="183989"/>
                  </a:lnTo>
                  <a:cubicBezTo>
                    <a:pt x="41187" y="183989"/>
                    <a:pt x="0" y="142802"/>
                    <a:pt x="0" y="91995"/>
                  </a:cubicBezTo>
                  <a:lnTo>
                    <a:pt x="0" y="91995"/>
                  </a:lnTo>
                  <a:cubicBezTo>
                    <a:pt x="0" y="41187"/>
                    <a:pt x="41187" y="0"/>
                    <a:pt x="91995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33222" y="3471051"/>
            <a:ext cx="1704190" cy="669760"/>
            <a:chOff x="0" y="0"/>
            <a:chExt cx="448840" cy="1763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8840" cy="176398"/>
            </a:xfrm>
            <a:custGeom>
              <a:avLst/>
              <a:gdLst/>
              <a:ahLst/>
              <a:cxnLst/>
              <a:rect l="l" t="t" r="r" b="b"/>
              <a:pathLst>
                <a:path w="448840" h="176398">
                  <a:moveTo>
                    <a:pt x="88199" y="0"/>
                  </a:moveTo>
                  <a:lnTo>
                    <a:pt x="360641" y="0"/>
                  </a:lnTo>
                  <a:cubicBezTo>
                    <a:pt x="409352" y="0"/>
                    <a:pt x="448840" y="39488"/>
                    <a:pt x="448840" y="88199"/>
                  </a:cubicBezTo>
                  <a:lnTo>
                    <a:pt x="448840" y="88199"/>
                  </a:lnTo>
                  <a:cubicBezTo>
                    <a:pt x="448840" y="111591"/>
                    <a:pt x="439548" y="134024"/>
                    <a:pt x="423007" y="150565"/>
                  </a:cubicBezTo>
                  <a:cubicBezTo>
                    <a:pt x="406467" y="167105"/>
                    <a:pt x="384033" y="176398"/>
                    <a:pt x="360641" y="176398"/>
                  </a:cubicBezTo>
                  <a:lnTo>
                    <a:pt x="88199" y="176398"/>
                  </a:lnTo>
                  <a:cubicBezTo>
                    <a:pt x="64807" y="176398"/>
                    <a:pt x="42373" y="167105"/>
                    <a:pt x="25833" y="150565"/>
                  </a:cubicBezTo>
                  <a:cubicBezTo>
                    <a:pt x="9292" y="134024"/>
                    <a:pt x="0" y="111591"/>
                    <a:pt x="0" y="88199"/>
                  </a:cubicBezTo>
                  <a:lnTo>
                    <a:pt x="0" y="88199"/>
                  </a:lnTo>
                  <a:cubicBezTo>
                    <a:pt x="0" y="64807"/>
                    <a:pt x="9292" y="42373"/>
                    <a:pt x="25833" y="25833"/>
                  </a:cubicBezTo>
                  <a:cubicBezTo>
                    <a:pt x="42373" y="9292"/>
                    <a:pt x="64807" y="0"/>
                    <a:pt x="88199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2817" y="4140811"/>
            <a:ext cx="1336513" cy="748960"/>
            <a:chOff x="0" y="0"/>
            <a:chExt cx="352003" cy="1972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2003" cy="197257"/>
            </a:xfrm>
            <a:custGeom>
              <a:avLst/>
              <a:gdLst/>
              <a:ahLst/>
              <a:cxnLst/>
              <a:rect l="l" t="t" r="r" b="b"/>
              <a:pathLst>
                <a:path w="352003" h="197257">
                  <a:moveTo>
                    <a:pt x="98629" y="0"/>
                  </a:moveTo>
                  <a:lnTo>
                    <a:pt x="253375" y="0"/>
                  </a:lnTo>
                  <a:cubicBezTo>
                    <a:pt x="279533" y="0"/>
                    <a:pt x="304619" y="10391"/>
                    <a:pt x="323116" y="28888"/>
                  </a:cubicBezTo>
                  <a:cubicBezTo>
                    <a:pt x="341612" y="47384"/>
                    <a:pt x="352003" y="72471"/>
                    <a:pt x="352003" y="98629"/>
                  </a:cubicBezTo>
                  <a:lnTo>
                    <a:pt x="352003" y="98629"/>
                  </a:lnTo>
                  <a:cubicBezTo>
                    <a:pt x="352003" y="124786"/>
                    <a:pt x="341612" y="149873"/>
                    <a:pt x="323116" y="168369"/>
                  </a:cubicBezTo>
                  <a:cubicBezTo>
                    <a:pt x="304619" y="186866"/>
                    <a:pt x="279533" y="197257"/>
                    <a:pt x="253375" y="197257"/>
                  </a:cubicBezTo>
                  <a:lnTo>
                    <a:pt x="98629" y="197257"/>
                  </a:lnTo>
                  <a:cubicBezTo>
                    <a:pt x="72471" y="197257"/>
                    <a:pt x="47384" y="186866"/>
                    <a:pt x="28888" y="168369"/>
                  </a:cubicBezTo>
                  <a:cubicBezTo>
                    <a:pt x="10391" y="149873"/>
                    <a:pt x="0" y="124786"/>
                    <a:pt x="0" y="98629"/>
                  </a:cubicBezTo>
                  <a:lnTo>
                    <a:pt x="0" y="98629"/>
                  </a:lnTo>
                  <a:cubicBezTo>
                    <a:pt x="0" y="72471"/>
                    <a:pt x="10391" y="47384"/>
                    <a:pt x="28888" y="28888"/>
                  </a:cubicBezTo>
                  <a:cubicBezTo>
                    <a:pt x="47384" y="10391"/>
                    <a:pt x="72471" y="0"/>
                    <a:pt x="98629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2817" y="4908821"/>
            <a:ext cx="2122635" cy="713488"/>
            <a:chOff x="0" y="0"/>
            <a:chExt cx="559048" cy="18791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9048" cy="187914"/>
            </a:xfrm>
            <a:custGeom>
              <a:avLst/>
              <a:gdLst/>
              <a:ahLst/>
              <a:cxnLst/>
              <a:rect l="l" t="t" r="r" b="b"/>
              <a:pathLst>
                <a:path w="559048" h="187914">
                  <a:moveTo>
                    <a:pt x="93957" y="0"/>
                  </a:moveTo>
                  <a:lnTo>
                    <a:pt x="465091" y="0"/>
                  </a:lnTo>
                  <a:cubicBezTo>
                    <a:pt x="490010" y="0"/>
                    <a:pt x="513908" y="9899"/>
                    <a:pt x="531528" y="27519"/>
                  </a:cubicBezTo>
                  <a:cubicBezTo>
                    <a:pt x="549149" y="45140"/>
                    <a:pt x="559048" y="69038"/>
                    <a:pt x="559048" y="93957"/>
                  </a:cubicBezTo>
                  <a:lnTo>
                    <a:pt x="559048" y="93957"/>
                  </a:lnTo>
                  <a:cubicBezTo>
                    <a:pt x="559048" y="145848"/>
                    <a:pt x="516982" y="187914"/>
                    <a:pt x="465091" y="187914"/>
                  </a:cubicBezTo>
                  <a:lnTo>
                    <a:pt x="93957" y="187914"/>
                  </a:lnTo>
                  <a:cubicBezTo>
                    <a:pt x="42066" y="187914"/>
                    <a:pt x="0" y="145848"/>
                    <a:pt x="0" y="93957"/>
                  </a:cubicBezTo>
                  <a:lnTo>
                    <a:pt x="0" y="93957"/>
                  </a:lnTo>
                  <a:cubicBezTo>
                    <a:pt x="0" y="42066"/>
                    <a:pt x="42066" y="0"/>
                    <a:pt x="93957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8652" y="8003558"/>
            <a:ext cx="1790965" cy="725141"/>
            <a:chOff x="0" y="0"/>
            <a:chExt cx="471695" cy="1909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71695" cy="190984"/>
            </a:xfrm>
            <a:custGeom>
              <a:avLst/>
              <a:gdLst/>
              <a:ahLst/>
              <a:cxnLst/>
              <a:rect l="l" t="t" r="r" b="b"/>
              <a:pathLst>
                <a:path w="471695" h="190984">
                  <a:moveTo>
                    <a:pt x="95492" y="0"/>
                  </a:moveTo>
                  <a:lnTo>
                    <a:pt x="376203" y="0"/>
                  </a:lnTo>
                  <a:cubicBezTo>
                    <a:pt x="428942" y="0"/>
                    <a:pt x="471695" y="42753"/>
                    <a:pt x="471695" y="95492"/>
                  </a:cubicBezTo>
                  <a:lnTo>
                    <a:pt x="471695" y="95492"/>
                  </a:lnTo>
                  <a:cubicBezTo>
                    <a:pt x="471695" y="120818"/>
                    <a:pt x="461634" y="145106"/>
                    <a:pt x="443726" y="163015"/>
                  </a:cubicBezTo>
                  <a:cubicBezTo>
                    <a:pt x="425818" y="180923"/>
                    <a:pt x="401529" y="190984"/>
                    <a:pt x="376203" y="190984"/>
                  </a:cubicBezTo>
                  <a:lnTo>
                    <a:pt x="95492" y="190984"/>
                  </a:lnTo>
                  <a:cubicBezTo>
                    <a:pt x="42753" y="190984"/>
                    <a:pt x="0" y="148230"/>
                    <a:pt x="0" y="95492"/>
                  </a:cubicBezTo>
                  <a:lnTo>
                    <a:pt x="0" y="95492"/>
                  </a:lnTo>
                  <a:cubicBezTo>
                    <a:pt x="0" y="42753"/>
                    <a:pt x="42753" y="0"/>
                    <a:pt x="95492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60874" y="8715791"/>
            <a:ext cx="2116911" cy="784433"/>
            <a:chOff x="0" y="0"/>
            <a:chExt cx="557540" cy="2066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7540" cy="206600"/>
            </a:xfrm>
            <a:custGeom>
              <a:avLst/>
              <a:gdLst/>
              <a:ahLst/>
              <a:cxnLst/>
              <a:rect l="l" t="t" r="r" b="b"/>
              <a:pathLst>
                <a:path w="557540" h="206600">
                  <a:moveTo>
                    <a:pt x="103300" y="0"/>
                  </a:moveTo>
                  <a:lnTo>
                    <a:pt x="454241" y="0"/>
                  </a:lnTo>
                  <a:cubicBezTo>
                    <a:pt x="511292" y="0"/>
                    <a:pt x="557540" y="46249"/>
                    <a:pt x="557540" y="103300"/>
                  </a:cubicBezTo>
                  <a:lnTo>
                    <a:pt x="557540" y="103300"/>
                  </a:lnTo>
                  <a:cubicBezTo>
                    <a:pt x="557540" y="130697"/>
                    <a:pt x="546657" y="156971"/>
                    <a:pt x="527285" y="176344"/>
                  </a:cubicBezTo>
                  <a:cubicBezTo>
                    <a:pt x="507912" y="195716"/>
                    <a:pt x="481637" y="206600"/>
                    <a:pt x="454241" y="206600"/>
                  </a:cubicBezTo>
                  <a:lnTo>
                    <a:pt x="103300" y="206600"/>
                  </a:lnTo>
                  <a:cubicBezTo>
                    <a:pt x="46249" y="206600"/>
                    <a:pt x="0" y="160351"/>
                    <a:pt x="0" y="103300"/>
                  </a:cubicBezTo>
                  <a:lnTo>
                    <a:pt x="0" y="103300"/>
                  </a:lnTo>
                  <a:cubicBezTo>
                    <a:pt x="0" y="46249"/>
                    <a:pt x="46249" y="0"/>
                    <a:pt x="103300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endParaRPr/>
            </a:p>
          </p:txBody>
        </p:sp>
      </p:grpSp>
      <p:sp>
        <p:nvSpPr>
          <p:cNvPr id="26" name="TextBox 7">
            <a:extLst>
              <a:ext uri="{FF2B5EF4-FFF2-40B4-BE49-F238E27FC236}">
                <a16:creationId xmlns:a16="http://schemas.microsoft.com/office/drawing/2014/main" id="{90DE9118-90A6-1B79-8783-255D30023CA4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C1D6AC-A83A-B8C6-4F06-FE36068BFFA3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-114037"/>
            <a:ext cx="17169687" cy="3483917"/>
            <a:chOff x="0" y="-104775"/>
            <a:chExt cx="4522057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731534"/>
            </a:xfrm>
            <a:custGeom>
              <a:avLst/>
              <a:gdLst/>
              <a:ahLst/>
              <a:cxnLst/>
              <a:rect l="l" t="t" r="r" b="b"/>
              <a:pathLst>
                <a:path w="4522057" h="731534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708538"/>
                  </a:lnTo>
                  <a:cubicBezTo>
                    <a:pt x="4522057" y="721238"/>
                    <a:pt x="4511761" y="731534"/>
                    <a:pt x="4499060" y="731534"/>
                  </a:cubicBezTo>
                  <a:lnTo>
                    <a:pt x="22996" y="731534"/>
                  </a:lnTo>
                  <a:cubicBezTo>
                    <a:pt x="16897" y="731534"/>
                    <a:pt x="11048" y="729111"/>
                    <a:pt x="6735" y="724798"/>
                  </a:cubicBezTo>
                  <a:cubicBezTo>
                    <a:pt x="2423" y="720486"/>
                    <a:pt x="0" y="714637"/>
                    <a:pt x="0" y="708538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522056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Sentence types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Read both pupils' work. 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How do they use a variety of sentences?  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59158" y="3314329"/>
          <a:ext cx="17488937" cy="6762750"/>
        </p:xfrm>
        <a:graphic>
          <a:graphicData uri="http://schemas.openxmlformats.org/drawingml/2006/table">
            <a:tbl>
              <a:tblPr/>
              <a:tblGrid>
                <a:gridCol w="590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4845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Pupil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Pupil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0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It was dark.  It was cold.  I walked to the bus stop.  I heard footsteps.  I walked quickly.  I turned down a road.  There was no way out.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As I was walking in the darkness, I exhaled white clouds of condensation.  Heading to the bus stop, I heard footsteps approaching.  My pace quickened.  They sped up too.  The next road, which was 5 paces away, was the way to the bus stop. But I was wrong. There was no way out. No escape.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ECCC17D2-FEF6-68BE-7529-395A93E580B0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CA487-73E8-2D19-B1B4-A1B45B00FFF1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184" y="-789585"/>
            <a:ext cx="17217661" cy="3483922"/>
            <a:chOff x="-12635" y="-282697"/>
            <a:chExt cx="4534692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311117"/>
            </a:xfrm>
            <a:custGeom>
              <a:avLst/>
              <a:gdLst/>
              <a:ahLst/>
              <a:cxnLst/>
              <a:rect l="l" t="t" r="r" b="b"/>
              <a:pathLst>
                <a:path w="4522057" h="311117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288121"/>
                  </a:lnTo>
                  <a:cubicBezTo>
                    <a:pt x="4522057" y="294220"/>
                    <a:pt x="4519634" y="300069"/>
                    <a:pt x="4515321" y="304382"/>
                  </a:cubicBezTo>
                  <a:cubicBezTo>
                    <a:pt x="4511008" y="308695"/>
                    <a:pt x="4505159" y="311117"/>
                    <a:pt x="4499060" y="311117"/>
                  </a:cubicBezTo>
                  <a:lnTo>
                    <a:pt x="22996" y="311117"/>
                  </a:lnTo>
                  <a:cubicBezTo>
                    <a:pt x="10296" y="311117"/>
                    <a:pt x="0" y="300822"/>
                    <a:pt x="0" y="288121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2635" y="-282697"/>
              <a:ext cx="4430453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Sentence variety  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906964" y="5791250"/>
          <a:ext cx="16821878" cy="4032924"/>
        </p:xfrm>
        <a:graphic>
          <a:graphicData uri="http://schemas.openxmlformats.org/drawingml/2006/table">
            <a:tbl>
              <a:tblPr/>
              <a:tblGrid>
                <a:gridCol w="841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227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Simple sentences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Complex sentences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646">
                <a:tc>
                  <a:txBody>
                    <a:bodyPr/>
                    <a:lstStyle/>
                    <a:p>
                      <a:pPr marL="863599" lvl="1" indent="-431800" algn="l">
                        <a:lnSpc>
                          <a:spcPts val="55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Quicken the pace</a:t>
                      </a:r>
                      <a:endParaRPr lang="en-US" sz="1100"/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Create a sense of panic and fear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599" lvl="1" indent="-431800" algn="l">
                        <a:lnSpc>
                          <a:spcPts val="55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Slow the pace with longer sentences</a:t>
                      </a:r>
                      <a:endParaRPr lang="en-US" sz="1100" dirty="0"/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Add description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2873278" y="4469540"/>
            <a:ext cx="13730908" cy="673960"/>
            <a:chOff x="0" y="0"/>
            <a:chExt cx="3616371" cy="177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371" cy="177504"/>
            </a:xfrm>
            <a:custGeom>
              <a:avLst/>
              <a:gdLst/>
              <a:ahLst/>
              <a:cxnLst/>
              <a:rect l="l" t="t" r="r" b="b"/>
              <a:pathLst>
                <a:path w="3616371" h="177504">
                  <a:moveTo>
                    <a:pt x="28755" y="0"/>
                  </a:moveTo>
                  <a:lnTo>
                    <a:pt x="3587616" y="0"/>
                  </a:lnTo>
                  <a:cubicBezTo>
                    <a:pt x="3603496" y="0"/>
                    <a:pt x="3616371" y="12874"/>
                    <a:pt x="3616371" y="28755"/>
                  </a:cubicBezTo>
                  <a:lnTo>
                    <a:pt x="3616371" y="148748"/>
                  </a:lnTo>
                  <a:cubicBezTo>
                    <a:pt x="3616371" y="164630"/>
                    <a:pt x="3603496" y="177504"/>
                    <a:pt x="3587616" y="177504"/>
                  </a:cubicBezTo>
                  <a:lnTo>
                    <a:pt x="28755" y="177504"/>
                  </a:lnTo>
                  <a:cubicBezTo>
                    <a:pt x="12874" y="177504"/>
                    <a:pt x="0" y="164630"/>
                    <a:pt x="0" y="148748"/>
                  </a:cubicBezTo>
                  <a:lnTo>
                    <a:pt x="0" y="28755"/>
                  </a:lnTo>
                  <a:cubicBezTo>
                    <a:pt x="0" y="12874"/>
                    <a:pt x="12874" y="0"/>
                    <a:pt x="28755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1346" y="2527345"/>
            <a:ext cx="4347798" cy="810914"/>
            <a:chOff x="0" y="0"/>
            <a:chExt cx="1145099" cy="2135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5099" cy="213574"/>
            </a:xfrm>
            <a:custGeom>
              <a:avLst/>
              <a:gdLst/>
              <a:ahLst/>
              <a:cxnLst/>
              <a:rect l="l" t="t" r="r" b="b"/>
              <a:pathLst>
                <a:path w="1145099" h="213574">
                  <a:moveTo>
                    <a:pt x="90813" y="0"/>
                  </a:moveTo>
                  <a:lnTo>
                    <a:pt x="1054286" y="0"/>
                  </a:lnTo>
                  <a:cubicBezTo>
                    <a:pt x="1104441" y="0"/>
                    <a:pt x="1145099" y="40659"/>
                    <a:pt x="1145099" y="90813"/>
                  </a:cubicBezTo>
                  <a:lnTo>
                    <a:pt x="1145099" y="122761"/>
                  </a:lnTo>
                  <a:cubicBezTo>
                    <a:pt x="1145099" y="172915"/>
                    <a:pt x="1104441" y="213574"/>
                    <a:pt x="1054286" y="213574"/>
                  </a:cubicBezTo>
                  <a:lnTo>
                    <a:pt x="90813" y="213574"/>
                  </a:lnTo>
                  <a:cubicBezTo>
                    <a:pt x="40659" y="213574"/>
                    <a:pt x="0" y="172915"/>
                    <a:pt x="0" y="122761"/>
                  </a:cubicBezTo>
                  <a:lnTo>
                    <a:pt x="0" y="90813"/>
                  </a:lnTo>
                  <a:cubicBezTo>
                    <a:pt x="0" y="40659"/>
                    <a:pt x="40659" y="0"/>
                    <a:pt x="9081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346" y="1720420"/>
            <a:ext cx="16007954" cy="925886"/>
            <a:chOff x="0" y="0"/>
            <a:chExt cx="4216087" cy="2438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16087" cy="243855"/>
            </a:xfrm>
            <a:custGeom>
              <a:avLst/>
              <a:gdLst/>
              <a:ahLst/>
              <a:cxnLst/>
              <a:rect l="l" t="t" r="r" b="b"/>
              <a:pathLst>
                <a:path w="4216087" h="243855">
                  <a:moveTo>
                    <a:pt x="24665" y="0"/>
                  </a:moveTo>
                  <a:lnTo>
                    <a:pt x="4191422" y="0"/>
                  </a:lnTo>
                  <a:cubicBezTo>
                    <a:pt x="4205044" y="0"/>
                    <a:pt x="4216087" y="11043"/>
                    <a:pt x="4216087" y="24665"/>
                  </a:cubicBezTo>
                  <a:lnTo>
                    <a:pt x="4216087" y="219190"/>
                  </a:lnTo>
                  <a:cubicBezTo>
                    <a:pt x="4216087" y="232812"/>
                    <a:pt x="4205044" y="243855"/>
                    <a:pt x="4191422" y="243855"/>
                  </a:cubicBezTo>
                  <a:lnTo>
                    <a:pt x="24665" y="243855"/>
                  </a:lnTo>
                  <a:cubicBezTo>
                    <a:pt x="11043" y="243855"/>
                    <a:pt x="0" y="232812"/>
                    <a:pt x="0" y="219190"/>
                  </a:cubicBezTo>
                  <a:lnTo>
                    <a:pt x="0" y="24665"/>
                  </a:lnTo>
                  <a:cubicBezTo>
                    <a:pt x="0" y="11043"/>
                    <a:pt x="11043" y="0"/>
                    <a:pt x="24665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33061" y="1952625"/>
            <a:ext cx="16821877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199" spc="25">
                <a:solidFill>
                  <a:srgbClr val="141E2B"/>
                </a:solidFill>
                <a:latin typeface="Century Gothic Paneuropean"/>
              </a:rPr>
              <a:t>As I was walking in the darkness, I exhaled white clouds of condensation.  Heading to the bus stop, I heard footsteps approaching.  My pace quickened.  They sped up too.  The next road, which was 5 paces away, was the way to the bus stop. But I was wrong. There was no way out. No escape. 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CC26F828-51D6-456F-15F5-ADFC71E83FFF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630B0-7B98-EE6B-F2E1-73AAE8FCDA03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7986" y="1551654"/>
            <a:ext cx="6456002" cy="8229634"/>
            <a:chOff x="0" y="0"/>
            <a:chExt cx="1700346" cy="21674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0346" cy="2167476"/>
            </a:xfrm>
            <a:custGeom>
              <a:avLst/>
              <a:gdLst/>
              <a:ahLst/>
              <a:cxnLst/>
              <a:rect l="l" t="t" r="r" b="b"/>
              <a:pathLst>
                <a:path w="1700346" h="2167476">
                  <a:moveTo>
                    <a:pt x="61158" y="0"/>
                  </a:moveTo>
                  <a:lnTo>
                    <a:pt x="1639188" y="0"/>
                  </a:lnTo>
                  <a:cubicBezTo>
                    <a:pt x="1655408" y="0"/>
                    <a:pt x="1670964" y="6443"/>
                    <a:pt x="1682433" y="17913"/>
                  </a:cubicBezTo>
                  <a:cubicBezTo>
                    <a:pt x="1693903" y="29382"/>
                    <a:pt x="1700346" y="44938"/>
                    <a:pt x="1700346" y="61158"/>
                  </a:cubicBezTo>
                  <a:lnTo>
                    <a:pt x="1700346" y="2106317"/>
                  </a:lnTo>
                  <a:cubicBezTo>
                    <a:pt x="1700346" y="2122537"/>
                    <a:pt x="1693903" y="2138093"/>
                    <a:pt x="1682433" y="2149563"/>
                  </a:cubicBezTo>
                  <a:cubicBezTo>
                    <a:pt x="1670964" y="2161032"/>
                    <a:pt x="1655408" y="2167476"/>
                    <a:pt x="1639188" y="2167476"/>
                  </a:cubicBezTo>
                  <a:lnTo>
                    <a:pt x="61158" y="2167476"/>
                  </a:lnTo>
                  <a:cubicBezTo>
                    <a:pt x="44938" y="2167476"/>
                    <a:pt x="29382" y="2161032"/>
                    <a:pt x="17913" y="2149563"/>
                  </a:cubicBezTo>
                  <a:cubicBezTo>
                    <a:pt x="6443" y="2138093"/>
                    <a:pt x="0" y="2122537"/>
                    <a:pt x="0" y="2106317"/>
                  </a:cubicBezTo>
                  <a:lnTo>
                    <a:pt x="0" y="61158"/>
                  </a:lnTo>
                  <a:cubicBezTo>
                    <a:pt x="0" y="44938"/>
                    <a:pt x="6443" y="29382"/>
                    <a:pt x="17913" y="17913"/>
                  </a:cubicBezTo>
                  <a:cubicBezTo>
                    <a:pt x="29382" y="6443"/>
                    <a:pt x="44938" y="0"/>
                    <a:pt x="61158" y="0"/>
                  </a:cubicBezTo>
                  <a:close/>
                </a:path>
              </a:pathLst>
            </a:custGeom>
            <a:solidFill>
              <a:srgbClr val="F575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7268" y="484632"/>
            <a:ext cx="2293702" cy="2134043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8632"/>
              </p:ext>
            </p:extLst>
          </p:nvPr>
        </p:nvGraphicFramePr>
        <p:xfrm>
          <a:off x="7484773" y="7306818"/>
          <a:ext cx="10058346" cy="2638425"/>
        </p:xfrm>
        <a:graphic>
          <a:graphicData uri="http://schemas.openxmlformats.org/drawingml/2006/table">
            <a:tbl>
              <a:tblPr/>
              <a:tblGrid>
                <a:gridCol w="335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437">
                <a:tc gridSpan="3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Ways to make a complex sentence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Ways to make a complex sentence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Ways to make a complex sentence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88"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entury Gothic Paneuropean"/>
                        </a:rPr>
                        <a:t>Start with as or while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entury Gothic Paneuropean"/>
                        </a:rPr>
                        <a:t>Start with a verb or adverb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Embed who or which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7511668" y="1834693"/>
            <a:ext cx="10058345" cy="540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3999" spc="24">
                <a:solidFill>
                  <a:srgbClr val="000000"/>
                </a:solidFill>
                <a:latin typeface="Century Gothic Paneuropean Bold"/>
              </a:rPr>
              <a:t>Example:</a:t>
            </a: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 As I was walking in the darkness, I exhaled white clouds of condensation.  Heading to the bus stop, I heard footsteps approaching.  My pace quickened.  They sped up too.  The next road, which was 5 paces away, was the way to the bus stop. But I was wrong. There was no way out. No escape.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7986" y="341757"/>
            <a:ext cx="16852027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2"/>
              </a:lnSpc>
              <a:spcBef>
                <a:spcPct val="0"/>
              </a:spcBef>
            </a:pPr>
            <a:r>
              <a:rPr lang="en-US" sz="7343" spc="44">
                <a:solidFill>
                  <a:srgbClr val="000000"/>
                </a:solidFill>
                <a:latin typeface="Broadway"/>
              </a:rPr>
              <a:t>Written task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7986" y="1599057"/>
            <a:ext cx="6297065" cy="720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23">
                <a:solidFill>
                  <a:srgbClr val="000000"/>
                </a:solidFill>
                <a:latin typeface="Century Gothic Paneuropean Bold"/>
              </a:rPr>
              <a:t>Your go!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endParaRPr lang="en-US" sz="3999" spc="23">
              <a:solidFill>
                <a:srgbClr val="000000"/>
              </a:solidFill>
              <a:latin typeface="Century Gothic Paneuropean Bold"/>
            </a:endParaRP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Continue the next paragraph of the story.  </a:t>
            </a:r>
          </a:p>
          <a:p>
            <a:pPr>
              <a:lnSpc>
                <a:spcPts val="4799"/>
              </a:lnSpc>
              <a:spcBef>
                <a:spcPct val="0"/>
              </a:spcBef>
            </a:pPr>
            <a:endParaRPr lang="en-US" sz="3999" spc="24">
              <a:solidFill>
                <a:srgbClr val="000000"/>
              </a:solidFill>
              <a:latin typeface="Century Gothic Paneuropean"/>
            </a:endParaRP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What will you do?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Will you turn around?  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Will you walk or run?  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Will you see the person/people/thing following you? </a:t>
            </a:r>
          </a:p>
          <a:p>
            <a:pPr marL="863599" lvl="1" indent="-431800">
              <a:lnSpc>
                <a:spcPts val="4799"/>
              </a:lnSpc>
              <a:buFont typeface="Arial"/>
              <a:buChar char="•"/>
            </a:pPr>
            <a:r>
              <a:rPr lang="en-US" sz="3999" spc="24">
                <a:solidFill>
                  <a:srgbClr val="000000"/>
                </a:solidFill>
                <a:latin typeface="Century Gothic Paneuropean"/>
              </a:rPr>
              <a:t>What will happen?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D1994E9-F614-CE73-0606-30BB389D72F9}"/>
              </a:ext>
            </a:extLst>
          </p:cNvPr>
          <p:cNvSpPr txBox="1"/>
          <p:nvPr/>
        </p:nvSpPr>
        <p:spPr>
          <a:xfrm>
            <a:off x="16793163" y="9920476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C75EC-A43F-4490-E8C2-B76E970A9A9B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5" y="-822945"/>
            <a:ext cx="17291422" cy="3483922"/>
            <a:chOff x="0" y="-280356"/>
            <a:chExt cx="4554119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311117"/>
            </a:xfrm>
            <a:custGeom>
              <a:avLst/>
              <a:gdLst/>
              <a:ahLst/>
              <a:cxnLst/>
              <a:rect l="l" t="t" r="r" b="b"/>
              <a:pathLst>
                <a:path w="4522057" h="311117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288121"/>
                  </a:lnTo>
                  <a:cubicBezTo>
                    <a:pt x="4522057" y="294220"/>
                    <a:pt x="4519634" y="300069"/>
                    <a:pt x="4515321" y="304382"/>
                  </a:cubicBezTo>
                  <a:cubicBezTo>
                    <a:pt x="4511008" y="308695"/>
                    <a:pt x="4505159" y="311117"/>
                    <a:pt x="4499060" y="311117"/>
                  </a:cubicBezTo>
                  <a:lnTo>
                    <a:pt x="22996" y="311117"/>
                  </a:lnTo>
                  <a:cubicBezTo>
                    <a:pt x="10296" y="311117"/>
                    <a:pt x="0" y="300822"/>
                    <a:pt x="0" y="288121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2063" y="-280356"/>
              <a:ext cx="4522056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Review your learning 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8614073"/>
          <a:ext cx="16821878" cy="1288453"/>
        </p:xfrm>
        <a:graphic>
          <a:graphicData uri="http://schemas.openxmlformats.org/drawingml/2006/table">
            <a:tbl>
              <a:tblPr/>
              <a:tblGrid>
                <a:gridCol w="841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8453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Simple sentences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6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Complex sentences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3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3192532" y="7940114"/>
            <a:ext cx="13730908" cy="673960"/>
            <a:chOff x="0" y="0"/>
            <a:chExt cx="3616371" cy="1775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371" cy="177504"/>
            </a:xfrm>
            <a:custGeom>
              <a:avLst/>
              <a:gdLst/>
              <a:ahLst/>
              <a:cxnLst/>
              <a:rect l="l" t="t" r="r" b="b"/>
              <a:pathLst>
                <a:path w="3616371" h="177504">
                  <a:moveTo>
                    <a:pt x="28755" y="0"/>
                  </a:moveTo>
                  <a:lnTo>
                    <a:pt x="3587616" y="0"/>
                  </a:lnTo>
                  <a:cubicBezTo>
                    <a:pt x="3603496" y="0"/>
                    <a:pt x="3616371" y="12874"/>
                    <a:pt x="3616371" y="28755"/>
                  </a:cubicBezTo>
                  <a:lnTo>
                    <a:pt x="3616371" y="148748"/>
                  </a:lnTo>
                  <a:cubicBezTo>
                    <a:pt x="3616371" y="164630"/>
                    <a:pt x="3603496" y="177504"/>
                    <a:pt x="3587616" y="177504"/>
                  </a:cubicBezTo>
                  <a:lnTo>
                    <a:pt x="28755" y="177504"/>
                  </a:lnTo>
                  <a:cubicBezTo>
                    <a:pt x="12874" y="177504"/>
                    <a:pt x="0" y="164630"/>
                    <a:pt x="0" y="148748"/>
                  </a:cubicBezTo>
                  <a:lnTo>
                    <a:pt x="0" y="28755"/>
                  </a:lnTo>
                  <a:cubicBezTo>
                    <a:pt x="0" y="12874"/>
                    <a:pt x="12874" y="0"/>
                    <a:pt x="28755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4182" y="5932720"/>
            <a:ext cx="4347798" cy="810914"/>
            <a:chOff x="0" y="0"/>
            <a:chExt cx="1145099" cy="2135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5099" cy="213574"/>
            </a:xfrm>
            <a:custGeom>
              <a:avLst/>
              <a:gdLst/>
              <a:ahLst/>
              <a:cxnLst/>
              <a:rect l="l" t="t" r="r" b="b"/>
              <a:pathLst>
                <a:path w="1145099" h="213574">
                  <a:moveTo>
                    <a:pt x="90813" y="0"/>
                  </a:moveTo>
                  <a:lnTo>
                    <a:pt x="1054286" y="0"/>
                  </a:lnTo>
                  <a:cubicBezTo>
                    <a:pt x="1104441" y="0"/>
                    <a:pt x="1145099" y="40659"/>
                    <a:pt x="1145099" y="90813"/>
                  </a:cubicBezTo>
                  <a:lnTo>
                    <a:pt x="1145099" y="122761"/>
                  </a:lnTo>
                  <a:cubicBezTo>
                    <a:pt x="1145099" y="172915"/>
                    <a:pt x="1104441" y="213574"/>
                    <a:pt x="1054286" y="213574"/>
                  </a:cubicBezTo>
                  <a:lnTo>
                    <a:pt x="90813" y="213574"/>
                  </a:lnTo>
                  <a:cubicBezTo>
                    <a:pt x="40659" y="213574"/>
                    <a:pt x="0" y="172915"/>
                    <a:pt x="0" y="122761"/>
                  </a:cubicBezTo>
                  <a:lnTo>
                    <a:pt x="0" y="90813"/>
                  </a:lnTo>
                  <a:cubicBezTo>
                    <a:pt x="0" y="40659"/>
                    <a:pt x="40659" y="0"/>
                    <a:pt x="9081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346" y="5143500"/>
            <a:ext cx="16007954" cy="925886"/>
            <a:chOff x="0" y="0"/>
            <a:chExt cx="4216087" cy="2438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16087" cy="243855"/>
            </a:xfrm>
            <a:custGeom>
              <a:avLst/>
              <a:gdLst/>
              <a:ahLst/>
              <a:cxnLst/>
              <a:rect l="l" t="t" r="r" b="b"/>
              <a:pathLst>
                <a:path w="4216087" h="243855">
                  <a:moveTo>
                    <a:pt x="24665" y="0"/>
                  </a:moveTo>
                  <a:lnTo>
                    <a:pt x="4191422" y="0"/>
                  </a:lnTo>
                  <a:cubicBezTo>
                    <a:pt x="4205044" y="0"/>
                    <a:pt x="4216087" y="11043"/>
                    <a:pt x="4216087" y="24665"/>
                  </a:cubicBezTo>
                  <a:lnTo>
                    <a:pt x="4216087" y="219190"/>
                  </a:lnTo>
                  <a:cubicBezTo>
                    <a:pt x="4216087" y="232812"/>
                    <a:pt x="4205044" y="243855"/>
                    <a:pt x="4191422" y="243855"/>
                  </a:cubicBezTo>
                  <a:lnTo>
                    <a:pt x="24665" y="243855"/>
                  </a:lnTo>
                  <a:cubicBezTo>
                    <a:pt x="11043" y="243855"/>
                    <a:pt x="0" y="232812"/>
                    <a:pt x="0" y="219190"/>
                  </a:cubicBezTo>
                  <a:lnTo>
                    <a:pt x="0" y="24665"/>
                  </a:lnTo>
                  <a:cubicBezTo>
                    <a:pt x="0" y="11043"/>
                    <a:pt x="11043" y="0"/>
                    <a:pt x="24665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68108"/>
              </p:ext>
            </p:extLst>
          </p:nvPr>
        </p:nvGraphicFramePr>
        <p:xfrm>
          <a:off x="560337" y="1546125"/>
          <a:ext cx="17169683" cy="3400425"/>
        </p:xfrm>
        <a:graphic>
          <a:graphicData uri="http://schemas.openxmlformats.org/drawingml/2006/table">
            <a:tbl>
              <a:tblPr/>
              <a:tblGrid>
                <a:gridCol w="1716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425">
                <a:tc>
                  <a:txBody>
                    <a:bodyPr/>
                    <a:lstStyle/>
                    <a:p>
                      <a:pPr marL="863599" lvl="1" indent="-431800" algn="l">
                        <a:lnSpc>
                          <a:spcPts val="55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Use one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Century Gothic Paneuropean"/>
                        </a:rPr>
                        <a:t>colour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 to underline the simple sentences.</a:t>
                      </a:r>
                      <a:endParaRPr lang="en-US" sz="1100" dirty="0"/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Use a different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Century Gothic Paneuropean"/>
                        </a:rPr>
                        <a:t>colour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 to underline the complex sentences.</a:t>
                      </a:r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Label where sentences have been manipulated for effect.</a:t>
                      </a:r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What is the effect that is created?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1028700" y="5400675"/>
            <a:ext cx="16821877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199" spc="25">
                <a:solidFill>
                  <a:srgbClr val="141E2B"/>
                </a:solidFill>
                <a:latin typeface="Century Gothic Paneuropean"/>
              </a:rPr>
              <a:t>As I was walking in the darkness, I exhaled white clouds of condensation.  Heading to the bus stop, I heard footsteps approaching.  My pace quickened.  They sped up too.  The next road, which was 5 paces away, was the way to the bus stop. But I was wrong. There was no way out. No escape.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588FCED-A987-1588-0F04-0854FF3E93B3}"/>
              </a:ext>
            </a:extLst>
          </p:cNvPr>
          <p:cNvSpPr txBox="1"/>
          <p:nvPr/>
        </p:nvSpPr>
        <p:spPr>
          <a:xfrm>
            <a:off x="16734300" y="9887621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7D097-F97A-9077-47F6-7265577706F5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7590" y="4500598"/>
            <a:ext cx="6613559" cy="5323576"/>
          </a:xfrm>
          <a:custGeom>
            <a:avLst/>
            <a:gdLst/>
            <a:ahLst/>
            <a:cxnLst/>
            <a:rect l="l" t="t" r="r" b="b"/>
            <a:pathLst>
              <a:path w="6613559" h="5323576">
                <a:moveTo>
                  <a:pt x="0" y="0"/>
                </a:moveTo>
                <a:lnTo>
                  <a:pt x="6613558" y="0"/>
                </a:lnTo>
                <a:lnTo>
                  <a:pt x="6613558" y="5323576"/>
                </a:lnTo>
                <a:lnTo>
                  <a:pt x="0" y="5323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529" t="-8102" b="-810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29299" y="4500598"/>
            <a:ext cx="6613559" cy="5303106"/>
          </a:xfrm>
          <a:custGeom>
            <a:avLst/>
            <a:gdLst/>
            <a:ahLst/>
            <a:cxnLst/>
            <a:rect l="l" t="t" r="r" b="b"/>
            <a:pathLst>
              <a:path w="6613559" h="5303106">
                <a:moveTo>
                  <a:pt x="0" y="0"/>
                </a:moveTo>
                <a:lnTo>
                  <a:pt x="6613558" y="0"/>
                </a:lnTo>
                <a:lnTo>
                  <a:pt x="6613558" y="5303106"/>
                </a:lnTo>
                <a:lnTo>
                  <a:pt x="0" y="5303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381" r="-3248" b="-1438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80391" y="378018"/>
            <a:ext cx="16600644" cy="3960604"/>
            <a:chOff x="0" y="0"/>
            <a:chExt cx="4372186" cy="10431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2186" cy="1043122"/>
            </a:xfrm>
            <a:custGeom>
              <a:avLst/>
              <a:gdLst/>
              <a:ahLst/>
              <a:cxnLst/>
              <a:rect l="l" t="t" r="r" b="b"/>
              <a:pathLst>
                <a:path w="4372186" h="1043122">
                  <a:moveTo>
                    <a:pt x="23784" y="0"/>
                  </a:moveTo>
                  <a:lnTo>
                    <a:pt x="4348402" y="0"/>
                  </a:lnTo>
                  <a:cubicBezTo>
                    <a:pt x="4361538" y="0"/>
                    <a:pt x="4372186" y="10649"/>
                    <a:pt x="4372186" y="23784"/>
                  </a:cubicBezTo>
                  <a:lnTo>
                    <a:pt x="4372186" y="1019338"/>
                  </a:lnTo>
                  <a:cubicBezTo>
                    <a:pt x="4372186" y="1032473"/>
                    <a:pt x="4361538" y="1043122"/>
                    <a:pt x="4348402" y="1043122"/>
                  </a:cubicBezTo>
                  <a:lnTo>
                    <a:pt x="23784" y="1043122"/>
                  </a:lnTo>
                  <a:cubicBezTo>
                    <a:pt x="10649" y="1043122"/>
                    <a:pt x="0" y="1032473"/>
                    <a:pt x="0" y="1019338"/>
                  </a:cubicBezTo>
                  <a:lnTo>
                    <a:pt x="0" y="23784"/>
                  </a:lnTo>
                  <a:cubicBezTo>
                    <a:pt x="0" y="10649"/>
                    <a:pt x="10649" y="0"/>
                    <a:pt x="23784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3999" y="416718"/>
            <a:ext cx="15060003" cy="472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4411" spc="-172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5294"/>
              </a:lnSpc>
            </a:pPr>
            <a:endParaRPr lang="en-US" sz="4411" spc="-172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5294"/>
              </a:lnSpc>
            </a:pPr>
            <a:r>
              <a:rPr lang="en-US" sz="4411" spc="-172">
                <a:solidFill>
                  <a:srgbClr val="141E2B"/>
                </a:solidFill>
                <a:latin typeface="Century Gothic Paneuropean"/>
              </a:rPr>
              <a:t>Next, listen to the two clips of drum beats. </a:t>
            </a:r>
          </a:p>
          <a:p>
            <a:pPr marL="952548" lvl="1" indent="-476274">
              <a:lnSpc>
                <a:spcPts val="5294"/>
              </a:lnSpc>
              <a:buFont typeface="Arial"/>
              <a:buChar char="•"/>
            </a:pPr>
            <a:r>
              <a:rPr lang="en-US" sz="4411" spc="-172">
                <a:solidFill>
                  <a:srgbClr val="141E2B"/>
                </a:solidFill>
                <a:latin typeface="Century Gothic Paneuropean"/>
              </a:rPr>
              <a:t>List the differences between the two sounds.</a:t>
            </a:r>
          </a:p>
          <a:p>
            <a:pPr marL="952548" lvl="1" indent="-476274">
              <a:lnSpc>
                <a:spcPts val="5294"/>
              </a:lnSpc>
              <a:buFont typeface="Arial"/>
              <a:buChar char="•"/>
            </a:pPr>
            <a:r>
              <a:rPr lang="en-US" sz="4411" spc="-172">
                <a:solidFill>
                  <a:srgbClr val="141E2B"/>
                </a:solidFill>
                <a:latin typeface="Century Gothic Paneuropean"/>
              </a:rPr>
              <a:t>Which sound would you match to each picture?</a:t>
            </a:r>
          </a:p>
          <a:p>
            <a:pPr algn="ctr">
              <a:lnSpc>
                <a:spcPts val="5294"/>
              </a:lnSpc>
            </a:pPr>
            <a:endParaRPr lang="en-US" sz="4411" spc="-172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294"/>
              </a:lnSpc>
              <a:spcBef>
                <a:spcPct val="0"/>
              </a:spcBef>
            </a:pPr>
            <a:endParaRPr lang="en-US" sz="4411" spc="-172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18C0538-5E64-542F-61DD-5C29CB809E9D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2C2773-ECFF-1FEA-89C4-475C07CAF3FF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6081" y="378018"/>
            <a:ext cx="7477919" cy="8880282"/>
            <a:chOff x="0" y="0"/>
            <a:chExt cx="1969493" cy="2338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9493" cy="2338840"/>
            </a:xfrm>
            <a:custGeom>
              <a:avLst/>
              <a:gdLst/>
              <a:ahLst/>
              <a:cxnLst/>
              <a:rect l="l" t="t" r="r" b="b"/>
              <a:pathLst>
                <a:path w="1969493" h="2338840">
                  <a:moveTo>
                    <a:pt x="52801" y="0"/>
                  </a:moveTo>
                  <a:lnTo>
                    <a:pt x="1916693" y="0"/>
                  </a:lnTo>
                  <a:cubicBezTo>
                    <a:pt x="1930696" y="0"/>
                    <a:pt x="1944126" y="5563"/>
                    <a:pt x="1954028" y="15465"/>
                  </a:cubicBezTo>
                  <a:cubicBezTo>
                    <a:pt x="1963930" y="25367"/>
                    <a:pt x="1969493" y="38797"/>
                    <a:pt x="1969493" y="52801"/>
                  </a:cubicBezTo>
                  <a:lnTo>
                    <a:pt x="1969493" y="2286039"/>
                  </a:lnTo>
                  <a:cubicBezTo>
                    <a:pt x="1969493" y="2315200"/>
                    <a:pt x="1945853" y="2338840"/>
                    <a:pt x="1916693" y="2338840"/>
                  </a:cubicBezTo>
                  <a:lnTo>
                    <a:pt x="52801" y="2338840"/>
                  </a:lnTo>
                  <a:cubicBezTo>
                    <a:pt x="23640" y="2338840"/>
                    <a:pt x="0" y="2315200"/>
                    <a:pt x="0" y="2286039"/>
                  </a:cubicBezTo>
                  <a:lnTo>
                    <a:pt x="0" y="52801"/>
                  </a:lnTo>
                  <a:cubicBezTo>
                    <a:pt x="0" y="23640"/>
                    <a:pt x="23640" y="0"/>
                    <a:pt x="52801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55137" y="1565967"/>
            <a:ext cx="6349048" cy="5936360"/>
          </a:xfrm>
          <a:custGeom>
            <a:avLst/>
            <a:gdLst/>
            <a:ahLst/>
            <a:cxnLst/>
            <a:rect l="l" t="t" r="r" b="b"/>
            <a:pathLst>
              <a:path w="6349048" h="5936360">
                <a:moveTo>
                  <a:pt x="0" y="0"/>
                </a:moveTo>
                <a:lnTo>
                  <a:pt x="6349049" y="0"/>
                </a:lnTo>
                <a:lnTo>
                  <a:pt x="6349049" y="5936360"/>
                </a:lnTo>
                <a:lnTo>
                  <a:pt x="0" y="5936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10814" y="754280"/>
            <a:ext cx="5411442" cy="795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Entrance task 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Now, listen to the song.  </a:t>
            </a: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How does it combine a different rhythm and beats?</a:t>
            </a:r>
          </a:p>
          <a:p>
            <a:pPr algn="ctr"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98A85-8BC5-D100-6D94-82194DCCA191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BA153-D14D-11A5-22C9-AC2748BA034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406" y="603690"/>
            <a:ext cx="4852942" cy="9220484"/>
            <a:chOff x="0" y="0"/>
            <a:chExt cx="1278141" cy="2428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8141" cy="2428440"/>
            </a:xfrm>
            <a:custGeom>
              <a:avLst/>
              <a:gdLst/>
              <a:ahLst/>
              <a:cxnLst/>
              <a:rect l="l" t="t" r="r" b="b"/>
              <a:pathLst>
                <a:path w="1278141" h="2428440">
                  <a:moveTo>
                    <a:pt x="81361" y="0"/>
                  </a:moveTo>
                  <a:lnTo>
                    <a:pt x="1196781" y="0"/>
                  </a:lnTo>
                  <a:cubicBezTo>
                    <a:pt x="1241715" y="0"/>
                    <a:pt x="1278141" y="36426"/>
                    <a:pt x="1278141" y="81361"/>
                  </a:cubicBezTo>
                  <a:lnTo>
                    <a:pt x="1278141" y="2347080"/>
                  </a:lnTo>
                  <a:cubicBezTo>
                    <a:pt x="1278141" y="2392014"/>
                    <a:pt x="1241715" y="2428440"/>
                    <a:pt x="1196781" y="2428440"/>
                  </a:cubicBezTo>
                  <a:lnTo>
                    <a:pt x="81361" y="2428440"/>
                  </a:lnTo>
                  <a:cubicBezTo>
                    <a:pt x="36426" y="2428440"/>
                    <a:pt x="0" y="2392014"/>
                    <a:pt x="0" y="2347080"/>
                  </a:cubicBezTo>
                  <a:lnTo>
                    <a:pt x="0" y="81361"/>
                  </a:lnTo>
                  <a:cubicBezTo>
                    <a:pt x="0" y="36426"/>
                    <a:pt x="36426" y="0"/>
                    <a:pt x="81361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4681" y="603690"/>
            <a:ext cx="11845988" cy="8896534"/>
            <a:chOff x="0" y="0"/>
            <a:chExt cx="3119931" cy="234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9931" cy="2343120"/>
            </a:xfrm>
            <a:custGeom>
              <a:avLst/>
              <a:gdLst/>
              <a:ahLst/>
              <a:cxnLst/>
              <a:rect l="l" t="t" r="r" b="b"/>
              <a:pathLst>
                <a:path w="3119931" h="2343120">
                  <a:moveTo>
                    <a:pt x="33331" y="0"/>
                  </a:moveTo>
                  <a:lnTo>
                    <a:pt x="3086600" y="0"/>
                  </a:lnTo>
                  <a:cubicBezTo>
                    <a:pt x="3095440" y="0"/>
                    <a:pt x="3103918" y="3512"/>
                    <a:pt x="3110168" y="9762"/>
                  </a:cubicBezTo>
                  <a:cubicBezTo>
                    <a:pt x="3116419" y="16013"/>
                    <a:pt x="3119931" y="24491"/>
                    <a:pt x="3119931" y="33331"/>
                  </a:cubicBezTo>
                  <a:lnTo>
                    <a:pt x="3119931" y="2309789"/>
                  </a:lnTo>
                  <a:cubicBezTo>
                    <a:pt x="3119931" y="2318629"/>
                    <a:pt x="3116419" y="2327107"/>
                    <a:pt x="3110168" y="2333358"/>
                  </a:cubicBezTo>
                  <a:cubicBezTo>
                    <a:pt x="3103918" y="2339608"/>
                    <a:pt x="3095440" y="2343120"/>
                    <a:pt x="3086600" y="2343120"/>
                  </a:cubicBezTo>
                  <a:lnTo>
                    <a:pt x="33331" y="2343120"/>
                  </a:lnTo>
                  <a:cubicBezTo>
                    <a:pt x="14923" y="2343120"/>
                    <a:pt x="0" y="2328197"/>
                    <a:pt x="0" y="2309789"/>
                  </a:cubicBezTo>
                  <a:lnTo>
                    <a:pt x="0" y="33331"/>
                  </a:lnTo>
                  <a:cubicBezTo>
                    <a:pt x="0" y="24491"/>
                    <a:pt x="3512" y="16013"/>
                    <a:pt x="9762" y="9762"/>
                  </a:cubicBezTo>
                  <a:cubicBezTo>
                    <a:pt x="16013" y="3512"/>
                    <a:pt x="24491" y="0"/>
                    <a:pt x="33331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5165" y="1379497"/>
            <a:ext cx="10925020" cy="835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Broadway"/>
              </a:rPr>
              <a:t>Tier 2 vocabulary</a:t>
            </a:r>
          </a:p>
          <a:p>
            <a:pPr algn="ctr"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Dependent (adj)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Needing the support of something else to exist.</a:t>
            </a:r>
          </a:p>
          <a:p>
            <a:pPr>
              <a:lnSpc>
                <a:spcPts val="7337"/>
              </a:lnSpc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7337"/>
              </a:lnSpc>
            </a:pPr>
            <a:r>
              <a:rPr lang="en-US" sz="6114" spc="-238">
                <a:solidFill>
                  <a:srgbClr val="141E2B"/>
                </a:solidFill>
                <a:latin typeface="Century Gothic Paneuropean Bold"/>
              </a:rPr>
              <a:t>Independent (adj)</a:t>
            </a:r>
            <a:r>
              <a:rPr lang="en-US" sz="6114" spc="-238">
                <a:solidFill>
                  <a:srgbClr val="141E2B"/>
                </a:solidFill>
                <a:latin typeface="Century Gothic Paneuropean"/>
              </a:rPr>
              <a:t>:  Free from control of others.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6114" spc="-23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6814" y="923925"/>
            <a:ext cx="3966126" cy="875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Lesson aims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How does a writer use a </a:t>
            </a:r>
            <a:r>
              <a:rPr lang="en-US" sz="5311" spc="-207">
                <a:solidFill>
                  <a:srgbClr val="141E2B"/>
                </a:solidFill>
                <a:latin typeface="Century Gothic Paneuropean Bold"/>
              </a:rPr>
              <a:t>variety </a:t>
            </a: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of sentences to engage their reader?</a:t>
            </a:r>
          </a:p>
          <a:p>
            <a:pPr algn="ctr"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341D7EC-7D3E-6D72-2E95-DFCA430F546B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C36358-2E59-B17A-694D-A6CAC77588D3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-114300"/>
            <a:ext cx="17424043" cy="3483919"/>
            <a:chOff x="0" y="-104775"/>
            <a:chExt cx="4589048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722191"/>
            </a:xfrm>
            <a:custGeom>
              <a:avLst/>
              <a:gdLst/>
              <a:ahLst/>
              <a:cxnLst/>
              <a:rect l="l" t="t" r="r" b="b"/>
              <a:pathLst>
                <a:path w="4522057" h="722191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699195"/>
                  </a:lnTo>
                  <a:cubicBezTo>
                    <a:pt x="4522057" y="711896"/>
                    <a:pt x="4511761" y="722191"/>
                    <a:pt x="4499060" y="722191"/>
                  </a:cubicBezTo>
                  <a:lnTo>
                    <a:pt x="22996" y="722191"/>
                  </a:lnTo>
                  <a:cubicBezTo>
                    <a:pt x="16897" y="722191"/>
                    <a:pt x="11048" y="719769"/>
                    <a:pt x="6735" y="715456"/>
                  </a:cubicBezTo>
                  <a:cubicBezTo>
                    <a:pt x="2423" y="711143"/>
                    <a:pt x="0" y="705294"/>
                    <a:pt x="0" y="699195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F575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58904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Sentence types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Look at the columns below.  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What types of sentences are used in column 1 and 2?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93975" y="3223299"/>
          <a:ext cx="16700050" cy="6438900"/>
        </p:xfrm>
        <a:graphic>
          <a:graphicData uri="http://schemas.openxmlformats.org/drawingml/2006/table">
            <a:tbl>
              <a:tblPr/>
              <a:tblGrid>
                <a:gridCol w="775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202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202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 am happy today.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Quickly, I ran home from school.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24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 haven’t got any bread.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Hauling myself out of bed, I turned my alarm off.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24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weather was cold.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man, who was singing, opened the door slowly.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2847BB62-22E4-3C61-7794-A894A0B76AFD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BB1F44-82F2-993E-A022-02C83B345F4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-114037"/>
            <a:ext cx="17169687" cy="3483917"/>
            <a:chOff x="0" y="-104775"/>
            <a:chExt cx="4522057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731534"/>
            </a:xfrm>
            <a:custGeom>
              <a:avLst/>
              <a:gdLst/>
              <a:ahLst/>
              <a:cxnLst/>
              <a:rect l="l" t="t" r="r" b="b"/>
              <a:pathLst>
                <a:path w="4522057" h="731534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708538"/>
                  </a:lnTo>
                  <a:cubicBezTo>
                    <a:pt x="4522057" y="721238"/>
                    <a:pt x="4511761" y="731534"/>
                    <a:pt x="4499060" y="731534"/>
                  </a:cubicBezTo>
                  <a:lnTo>
                    <a:pt x="22996" y="731534"/>
                  </a:lnTo>
                  <a:cubicBezTo>
                    <a:pt x="16897" y="731534"/>
                    <a:pt x="11048" y="729111"/>
                    <a:pt x="6735" y="724798"/>
                  </a:cubicBezTo>
                  <a:cubicBezTo>
                    <a:pt x="2423" y="720486"/>
                    <a:pt x="0" y="714637"/>
                    <a:pt x="0" y="708538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F575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522056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Sentence types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Look at the columns below.  </a:t>
              </a:r>
            </a:p>
            <a:p>
              <a:pPr algn="ctr">
                <a:lnSpc>
                  <a:spcPts val="6000"/>
                </a:lnSpc>
              </a:pPr>
              <a:r>
                <a:rPr lang="en-US" sz="5000" spc="30" dirty="0">
                  <a:solidFill>
                    <a:srgbClr val="000000"/>
                  </a:solidFill>
                  <a:latin typeface="Century Gothic Paneuropean"/>
                </a:rPr>
                <a:t>What types of sentences are used in column 1 and 2?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80985" y="3385274"/>
          <a:ext cx="16700050" cy="6438900"/>
        </p:xfrm>
        <a:graphic>
          <a:graphicData uri="http://schemas.openxmlformats.org/drawingml/2006/table">
            <a:tbl>
              <a:tblPr/>
              <a:tblGrid>
                <a:gridCol w="775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202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Simple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5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Complex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5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202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 am happy today.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Quickly, I ran home from school.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24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 haven’t got any bread.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Hauling myself out of bed, I turned my alarm off.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24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weather was cold.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man, who was singing, opened the door slowly.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AF253AD2-AD8E-CFF2-8BC6-A47CEAB43570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8CC80-8CB9-2FE4-9F85-CA2C5B088007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-562716"/>
            <a:ext cx="16966750" cy="3483916"/>
            <a:chOff x="0" y="-252980"/>
            <a:chExt cx="4522057" cy="917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411616"/>
            </a:xfrm>
            <a:custGeom>
              <a:avLst/>
              <a:gdLst/>
              <a:ahLst/>
              <a:cxnLst/>
              <a:rect l="l" t="t" r="r" b="b"/>
              <a:pathLst>
                <a:path w="4522057" h="411616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388620"/>
                  </a:lnTo>
                  <a:cubicBezTo>
                    <a:pt x="4522057" y="394719"/>
                    <a:pt x="4519634" y="400568"/>
                    <a:pt x="4515321" y="404880"/>
                  </a:cubicBezTo>
                  <a:cubicBezTo>
                    <a:pt x="4511008" y="409193"/>
                    <a:pt x="4505159" y="411616"/>
                    <a:pt x="4499060" y="411616"/>
                  </a:cubicBezTo>
                  <a:lnTo>
                    <a:pt x="22996" y="411616"/>
                  </a:lnTo>
                  <a:cubicBezTo>
                    <a:pt x="10296" y="411616"/>
                    <a:pt x="0" y="401320"/>
                    <a:pt x="0" y="388620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F575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52980"/>
              <a:ext cx="4430453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Sentence types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30524"/>
              </p:ext>
            </p:extLst>
          </p:nvPr>
        </p:nvGraphicFramePr>
        <p:xfrm>
          <a:off x="762000" y="2194549"/>
          <a:ext cx="16966750" cy="7305675"/>
        </p:xfrm>
        <a:graphic>
          <a:graphicData uri="http://schemas.openxmlformats.org/drawingml/2006/table">
            <a:tbl>
              <a:tblPr/>
              <a:tblGrid>
                <a:gridCol w="848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4316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Simple sentence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5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Complex sentence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5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862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Example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: The weather was cold.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Example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: Hauling myself out of bed, I turned my alarm off.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497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Explanation: 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A simple sentence is one unit of thought. </a:t>
                      </a:r>
                      <a:endParaRPr lang="en-US" sz="1100"/>
                    </a:p>
                    <a:p>
                      <a:pPr algn="ctr">
                        <a:lnSpc>
                          <a:spcPts val="5599"/>
                        </a:lnSpc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Century Gothic Paneuropean"/>
                        </a:rPr>
                        <a:t>It is independent and makes sense on its own.</a:t>
                      </a:r>
                    </a:p>
                    <a:p>
                      <a:pPr algn="ctr">
                        <a:lnSpc>
                          <a:spcPts val="5599"/>
                        </a:lnSpc>
                      </a:pPr>
                      <a:endParaRPr lang="en-US" sz="3999">
                        <a:solidFill>
                          <a:srgbClr val="000000"/>
                        </a:solidFill>
                        <a:latin typeface="Century Gothic Paneuropean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Explanation: 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A complex sentence contains a dependent clause and an independent clause.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AF8E1ABE-BDBF-6F45-2CD5-DFE351D3A3C5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40E04-8CC6-1298-B1CB-6EFD0590DD8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465" y="307073"/>
            <a:ext cx="16608571" cy="1450365"/>
            <a:chOff x="0" y="0"/>
            <a:chExt cx="4374274" cy="381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4274" cy="381989"/>
            </a:xfrm>
            <a:custGeom>
              <a:avLst/>
              <a:gdLst/>
              <a:ahLst/>
              <a:cxnLst/>
              <a:rect l="l" t="t" r="r" b="b"/>
              <a:pathLst>
                <a:path w="4374274" h="381989">
                  <a:moveTo>
                    <a:pt x="23773" y="0"/>
                  </a:moveTo>
                  <a:lnTo>
                    <a:pt x="4350501" y="0"/>
                  </a:lnTo>
                  <a:cubicBezTo>
                    <a:pt x="4356806" y="0"/>
                    <a:pt x="4362852" y="2505"/>
                    <a:pt x="4367311" y="6963"/>
                  </a:cubicBezTo>
                  <a:cubicBezTo>
                    <a:pt x="4371769" y="11421"/>
                    <a:pt x="4374274" y="17468"/>
                    <a:pt x="4374274" y="23773"/>
                  </a:cubicBezTo>
                  <a:lnTo>
                    <a:pt x="4374274" y="358216"/>
                  </a:lnTo>
                  <a:cubicBezTo>
                    <a:pt x="4374274" y="364521"/>
                    <a:pt x="4371769" y="370568"/>
                    <a:pt x="4367311" y="375026"/>
                  </a:cubicBezTo>
                  <a:cubicBezTo>
                    <a:pt x="4362852" y="379484"/>
                    <a:pt x="4356806" y="381989"/>
                    <a:pt x="4350501" y="381989"/>
                  </a:cubicBezTo>
                  <a:lnTo>
                    <a:pt x="23773" y="381989"/>
                  </a:lnTo>
                  <a:cubicBezTo>
                    <a:pt x="17468" y="381989"/>
                    <a:pt x="11421" y="379484"/>
                    <a:pt x="6963" y="375026"/>
                  </a:cubicBezTo>
                  <a:cubicBezTo>
                    <a:pt x="2505" y="370568"/>
                    <a:pt x="0" y="364521"/>
                    <a:pt x="0" y="358216"/>
                  </a:cubicBezTo>
                  <a:lnTo>
                    <a:pt x="0" y="23773"/>
                  </a:lnTo>
                  <a:cubicBezTo>
                    <a:pt x="0" y="17468"/>
                    <a:pt x="2505" y="11421"/>
                    <a:pt x="6963" y="6963"/>
                  </a:cubicBezTo>
                  <a:cubicBezTo>
                    <a:pt x="11421" y="2505"/>
                    <a:pt x="17468" y="0"/>
                    <a:pt x="2377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9715" y="547763"/>
            <a:ext cx="16608571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spc="-226">
                <a:solidFill>
                  <a:srgbClr val="141E2B"/>
                </a:solidFill>
                <a:latin typeface="Broadway"/>
              </a:rPr>
              <a:t>Complex sentences</a:t>
            </a:r>
          </a:p>
          <a:p>
            <a:pPr algn="ctr">
              <a:lnSpc>
                <a:spcPts val="5324"/>
              </a:lnSpc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8700" y="4633049"/>
          <a:ext cx="16352336" cy="4625250"/>
        </p:xfrm>
        <a:graphic>
          <a:graphicData uri="http://schemas.openxmlformats.org/drawingml/2006/table">
            <a:tbl>
              <a:tblPr/>
              <a:tblGrid>
                <a:gridCol w="16352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0044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Quickly, I ran home from school.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742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Hauling myself out of bed, I turned my alarm off.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2464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man, who was singing, opened the door slowly.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2556607" y="2791393"/>
            <a:ext cx="4264088" cy="1131111"/>
            <a:chOff x="0" y="0"/>
            <a:chExt cx="1123052" cy="2979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3052" cy="297906"/>
            </a:xfrm>
            <a:custGeom>
              <a:avLst/>
              <a:gdLst/>
              <a:ahLst/>
              <a:cxnLst/>
              <a:rect l="l" t="t" r="r" b="b"/>
              <a:pathLst>
                <a:path w="1123052" h="297906">
                  <a:moveTo>
                    <a:pt x="92596" y="0"/>
                  </a:moveTo>
                  <a:lnTo>
                    <a:pt x="1030456" y="0"/>
                  </a:lnTo>
                  <a:cubicBezTo>
                    <a:pt x="1055014" y="0"/>
                    <a:pt x="1078566" y="9756"/>
                    <a:pt x="1095931" y="27121"/>
                  </a:cubicBezTo>
                  <a:cubicBezTo>
                    <a:pt x="1113296" y="44486"/>
                    <a:pt x="1123052" y="68038"/>
                    <a:pt x="1123052" y="92596"/>
                  </a:cubicBezTo>
                  <a:lnTo>
                    <a:pt x="1123052" y="205310"/>
                  </a:lnTo>
                  <a:cubicBezTo>
                    <a:pt x="1123052" y="229868"/>
                    <a:pt x="1113296" y="253420"/>
                    <a:pt x="1095931" y="270785"/>
                  </a:cubicBezTo>
                  <a:cubicBezTo>
                    <a:pt x="1078566" y="288150"/>
                    <a:pt x="1055014" y="297906"/>
                    <a:pt x="1030456" y="297906"/>
                  </a:cubicBezTo>
                  <a:lnTo>
                    <a:pt x="92596" y="297906"/>
                  </a:lnTo>
                  <a:cubicBezTo>
                    <a:pt x="68038" y="297906"/>
                    <a:pt x="44486" y="288150"/>
                    <a:pt x="27121" y="270785"/>
                  </a:cubicBezTo>
                  <a:cubicBezTo>
                    <a:pt x="9756" y="253420"/>
                    <a:pt x="0" y="229868"/>
                    <a:pt x="0" y="205310"/>
                  </a:cubicBezTo>
                  <a:lnTo>
                    <a:pt x="0" y="92596"/>
                  </a:lnTo>
                  <a:cubicBezTo>
                    <a:pt x="0" y="68038"/>
                    <a:pt x="9756" y="44486"/>
                    <a:pt x="27121" y="27121"/>
                  </a:cubicBezTo>
                  <a:cubicBezTo>
                    <a:pt x="44486" y="9756"/>
                    <a:pt x="68038" y="0"/>
                    <a:pt x="9259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84631" y="2791393"/>
            <a:ext cx="4831651" cy="1131111"/>
            <a:chOff x="0" y="0"/>
            <a:chExt cx="1272534" cy="2979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2534" cy="297906"/>
            </a:xfrm>
            <a:custGeom>
              <a:avLst/>
              <a:gdLst/>
              <a:ahLst/>
              <a:cxnLst/>
              <a:rect l="l" t="t" r="r" b="b"/>
              <a:pathLst>
                <a:path w="1272534" h="297906">
                  <a:moveTo>
                    <a:pt x="81719" y="0"/>
                  </a:moveTo>
                  <a:lnTo>
                    <a:pt x="1190815" y="0"/>
                  </a:lnTo>
                  <a:cubicBezTo>
                    <a:pt x="1212488" y="0"/>
                    <a:pt x="1233273" y="8610"/>
                    <a:pt x="1248599" y="23935"/>
                  </a:cubicBezTo>
                  <a:cubicBezTo>
                    <a:pt x="1263924" y="39260"/>
                    <a:pt x="1272534" y="60046"/>
                    <a:pt x="1272534" y="81719"/>
                  </a:cubicBezTo>
                  <a:lnTo>
                    <a:pt x="1272534" y="216187"/>
                  </a:lnTo>
                  <a:cubicBezTo>
                    <a:pt x="1272534" y="237860"/>
                    <a:pt x="1263924" y="258646"/>
                    <a:pt x="1248599" y="273971"/>
                  </a:cubicBezTo>
                  <a:cubicBezTo>
                    <a:pt x="1233273" y="289296"/>
                    <a:pt x="1212488" y="297906"/>
                    <a:pt x="1190815" y="297906"/>
                  </a:cubicBezTo>
                  <a:lnTo>
                    <a:pt x="81719" y="297906"/>
                  </a:lnTo>
                  <a:cubicBezTo>
                    <a:pt x="60046" y="297906"/>
                    <a:pt x="39260" y="289296"/>
                    <a:pt x="23935" y="273971"/>
                  </a:cubicBezTo>
                  <a:cubicBezTo>
                    <a:pt x="8610" y="258646"/>
                    <a:pt x="0" y="237860"/>
                    <a:pt x="0" y="216187"/>
                  </a:cubicBezTo>
                  <a:lnTo>
                    <a:pt x="0" y="81719"/>
                  </a:lnTo>
                  <a:cubicBezTo>
                    <a:pt x="0" y="60046"/>
                    <a:pt x="8610" y="39260"/>
                    <a:pt x="23935" y="23935"/>
                  </a:cubicBezTo>
                  <a:cubicBezTo>
                    <a:pt x="39260" y="8610"/>
                    <a:pt x="60046" y="0"/>
                    <a:pt x="81719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89568" y="2033663"/>
            <a:ext cx="16230600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spc="33">
                <a:solidFill>
                  <a:srgbClr val="141E2B"/>
                </a:solidFill>
                <a:latin typeface="Century Gothic Paneuropean"/>
              </a:rPr>
              <a:t>In the sentences below, identify the dependent and independent clause.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A23F397-EFE7-60ED-B69C-BC9ABBBBFDCA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E3C97-E17B-A831-F97E-CB6AD0D11A94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465" y="307073"/>
            <a:ext cx="16608571" cy="1450365"/>
            <a:chOff x="0" y="0"/>
            <a:chExt cx="4374274" cy="381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4274" cy="381989"/>
            </a:xfrm>
            <a:custGeom>
              <a:avLst/>
              <a:gdLst/>
              <a:ahLst/>
              <a:cxnLst/>
              <a:rect l="l" t="t" r="r" b="b"/>
              <a:pathLst>
                <a:path w="4374274" h="381989">
                  <a:moveTo>
                    <a:pt x="23773" y="0"/>
                  </a:moveTo>
                  <a:lnTo>
                    <a:pt x="4350501" y="0"/>
                  </a:lnTo>
                  <a:cubicBezTo>
                    <a:pt x="4356806" y="0"/>
                    <a:pt x="4362852" y="2505"/>
                    <a:pt x="4367311" y="6963"/>
                  </a:cubicBezTo>
                  <a:cubicBezTo>
                    <a:pt x="4371769" y="11421"/>
                    <a:pt x="4374274" y="17468"/>
                    <a:pt x="4374274" y="23773"/>
                  </a:cubicBezTo>
                  <a:lnTo>
                    <a:pt x="4374274" y="358216"/>
                  </a:lnTo>
                  <a:cubicBezTo>
                    <a:pt x="4374274" y="364521"/>
                    <a:pt x="4371769" y="370568"/>
                    <a:pt x="4367311" y="375026"/>
                  </a:cubicBezTo>
                  <a:cubicBezTo>
                    <a:pt x="4362852" y="379484"/>
                    <a:pt x="4356806" y="381989"/>
                    <a:pt x="4350501" y="381989"/>
                  </a:cubicBezTo>
                  <a:lnTo>
                    <a:pt x="23773" y="381989"/>
                  </a:lnTo>
                  <a:cubicBezTo>
                    <a:pt x="17468" y="381989"/>
                    <a:pt x="11421" y="379484"/>
                    <a:pt x="6963" y="375026"/>
                  </a:cubicBezTo>
                  <a:cubicBezTo>
                    <a:pt x="2505" y="370568"/>
                    <a:pt x="0" y="364521"/>
                    <a:pt x="0" y="358216"/>
                  </a:cubicBezTo>
                  <a:lnTo>
                    <a:pt x="0" y="23773"/>
                  </a:lnTo>
                  <a:cubicBezTo>
                    <a:pt x="0" y="17468"/>
                    <a:pt x="2505" y="11421"/>
                    <a:pt x="6963" y="6963"/>
                  </a:cubicBezTo>
                  <a:cubicBezTo>
                    <a:pt x="11421" y="2505"/>
                    <a:pt x="17468" y="0"/>
                    <a:pt x="23773" y="0"/>
                  </a:cubicBezTo>
                  <a:close/>
                </a:path>
              </a:pathLst>
            </a:custGeom>
            <a:solidFill>
              <a:srgbClr val="F034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9715" y="547763"/>
            <a:ext cx="16608571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spc="-226">
                <a:solidFill>
                  <a:srgbClr val="141E2B"/>
                </a:solidFill>
                <a:latin typeface="Broadway"/>
              </a:rPr>
              <a:t>Complex sentences</a:t>
            </a:r>
          </a:p>
          <a:p>
            <a:pPr algn="ctr">
              <a:lnSpc>
                <a:spcPts val="5324"/>
              </a:lnSpc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5799" spc="-226">
              <a:solidFill>
                <a:srgbClr val="141E2B"/>
              </a:solidFill>
              <a:latin typeface="Broadw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185979" y="7881819"/>
            <a:ext cx="5269432" cy="1131111"/>
            <a:chOff x="0" y="0"/>
            <a:chExt cx="1387834" cy="2979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7834" cy="297906"/>
            </a:xfrm>
            <a:custGeom>
              <a:avLst/>
              <a:gdLst/>
              <a:ahLst/>
              <a:cxnLst/>
              <a:rect l="l" t="t" r="r" b="b"/>
              <a:pathLst>
                <a:path w="1387834" h="297906">
                  <a:moveTo>
                    <a:pt x="74930" y="0"/>
                  </a:moveTo>
                  <a:lnTo>
                    <a:pt x="1312904" y="0"/>
                  </a:lnTo>
                  <a:cubicBezTo>
                    <a:pt x="1332777" y="0"/>
                    <a:pt x="1351835" y="7894"/>
                    <a:pt x="1365887" y="21946"/>
                  </a:cubicBezTo>
                  <a:cubicBezTo>
                    <a:pt x="1379940" y="35999"/>
                    <a:pt x="1387834" y="55057"/>
                    <a:pt x="1387834" y="74930"/>
                  </a:cubicBezTo>
                  <a:lnTo>
                    <a:pt x="1387834" y="222976"/>
                  </a:lnTo>
                  <a:cubicBezTo>
                    <a:pt x="1387834" y="242849"/>
                    <a:pt x="1379940" y="261907"/>
                    <a:pt x="1365887" y="275959"/>
                  </a:cubicBezTo>
                  <a:cubicBezTo>
                    <a:pt x="1351835" y="290011"/>
                    <a:pt x="1332777" y="297906"/>
                    <a:pt x="1312904" y="297906"/>
                  </a:cubicBezTo>
                  <a:lnTo>
                    <a:pt x="74930" y="297906"/>
                  </a:lnTo>
                  <a:cubicBezTo>
                    <a:pt x="33547" y="297906"/>
                    <a:pt x="0" y="264359"/>
                    <a:pt x="0" y="222976"/>
                  </a:cubicBezTo>
                  <a:lnTo>
                    <a:pt x="0" y="74930"/>
                  </a:lnTo>
                  <a:cubicBezTo>
                    <a:pt x="0" y="55057"/>
                    <a:pt x="7894" y="35999"/>
                    <a:pt x="21946" y="21946"/>
                  </a:cubicBezTo>
                  <a:cubicBezTo>
                    <a:pt x="35999" y="7894"/>
                    <a:pt x="55057" y="0"/>
                    <a:pt x="74930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94767" y="4960729"/>
            <a:ext cx="2738764" cy="1166584"/>
            <a:chOff x="0" y="0"/>
            <a:chExt cx="721321" cy="307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1321" cy="307248"/>
            </a:xfrm>
            <a:custGeom>
              <a:avLst/>
              <a:gdLst/>
              <a:ahLst/>
              <a:cxnLst/>
              <a:rect l="l" t="t" r="r" b="b"/>
              <a:pathLst>
                <a:path w="721321" h="307248">
                  <a:moveTo>
                    <a:pt x="144166" y="0"/>
                  </a:moveTo>
                  <a:lnTo>
                    <a:pt x="577154" y="0"/>
                  </a:lnTo>
                  <a:cubicBezTo>
                    <a:pt x="615390" y="0"/>
                    <a:pt x="652059" y="15189"/>
                    <a:pt x="679095" y="42225"/>
                  </a:cubicBezTo>
                  <a:cubicBezTo>
                    <a:pt x="706132" y="69262"/>
                    <a:pt x="721321" y="105931"/>
                    <a:pt x="721321" y="144166"/>
                  </a:cubicBezTo>
                  <a:lnTo>
                    <a:pt x="721321" y="163082"/>
                  </a:lnTo>
                  <a:cubicBezTo>
                    <a:pt x="721321" y="201317"/>
                    <a:pt x="706132" y="237987"/>
                    <a:pt x="679095" y="265023"/>
                  </a:cubicBezTo>
                  <a:cubicBezTo>
                    <a:pt x="652059" y="292059"/>
                    <a:pt x="615390" y="307248"/>
                    <a:pt x="577154" y="307248"/>
                  </a:cubicBezTo>
                  <a:lnTo>
                    <a:pt x="144166" y="307248"/>
                  </a:lnTo>
                  <a:cubicBezTo>
                    <a:pt x="64546" y="307248"/>
                    <a:pt x="0" y="242703"/>
                    <a:pt x="0" y="163082"/>
                  </a:cubicBezTo>
                  <a:lnTo>
                    <a:pt x="0" y="144166"/>
                  </a:lnTo>
                  <a:cubicBezTo>
                    <a:pt x="0" y="105931"/>
                    <a:pt x="15189" y="69262"/>
                    <a:pt x="42225" y="42225"/>
                  </a:cubicBezTo>
                  <a:cubicBezTo>
                    <a:pt x="69262" y="15189"/>
                    <a:pt x="105931" y="0"/>
                    <a:pt x="14416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46611" y="6403537"/>
            <a:ext cx="7953244" cy="1202056"/>
            <a:chOff x="0" y="0"/>
            <a:chExt cx="2094682" cy="3165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94682" cy="316591"/>
            </a:xfrm>
            <a:custGeom>
              <a:avLst/>
              <a:gdLst/>
              <a:ahLst/>
              <a:cxnLst/>
              <a:rect l="l" t="t" r="r" b="b"/>
              <a:pathLst>
                <a:path w="2094682" h="316591">
                  <a:moveTo>
                    <a:pt x="49645" y="0"/>
                  </a:moveTo>
                  <a:lnTo>
                    <a:pt x="2045037" y="0"/>
                  </a:lnTo>
                  <a:cubicBezTo>
                    <a:pt x="2072455" y="0"/>
                    <a:pt x="2094682" y="22227"/>
                    <a:pt x="2094682" y="49645"/>
                  </a:cubicBezTo>
                  <a:lnTo>
                    <a:pt x="2094682" y="266946"/>
                  </a:lnTo>
                  <a:cubicBezTo>
                    <a:pt x="2094682" y="294364"/>
                    <a:pt x="2072455" y="316591"/>
                    <a:pt x="2045037" y="316591"/>
                  </a:cubicBezTo>
                  <a:lnTo>
                    <a:pt x="49645" y="316591"/>
                  </a:lnTo>
                  <a:cubicBezTo>
                    <a:pt x="22227" y="316591"/>
                    <a:pt x="0" y="294364"/>
                    <a:pt x="0" y="266946"/>
                  </a:cubicBezTo>
                  <a:lnTo>
                    <a:pt x="0" y="49645"/>
                  </a:lnTo>
                  <a:cubicBezTo>
                    <a:pt x="0" y="22227"/>
                    <a:pt x="22227" y="0"/>
                    <a:pt x="49645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20695" y="4960729"/>
            <a:ext cx="7030955" cy="1166584"/>
            <a:chOff x="0" y="0"/>
            <a:chExt cx="1851774" cy="3072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51774" cy="307248"/>
            </a:xfrm>
            <a:custGeom>
              <a:avLst/>
              <a:gdLst/>
              <a:ahLst/>
              <a:cxnLst/>
              <a:rect l="l" t="t" r="r" b="b"/>
              <a:pathLst>
                <a:path w="1851774" h="307248">
                  <a:moveTo>
                    <a:pt x="56157" y="0"/>
                  </a:moveTo>
                  <a:lnTo>
                    <a:pt x="1795617" y="0"/>
                  </a:lnTo>
                  <a:cubicBezTo>
                    <a:pt x="1826632" y="0"/>
                    <a:pt x="1851774" y="25142"/>
                    <a:pt x="1851774" y="56157"/>
                  </a:cubicBezTo>
                  <a:lnTo>
                    <a:pt x="1851774" y="251091"/>
                  </a:lnTo>
                  <a:cubicBezTo>
                    <a:pt x="1851774" y="282106"/>
                    <a:pt x="1826632" y="307248"/>
                    <a:pt x="1795617" y="307248"/>
                  </a:cubicBezTo>
                  <a:lnTo>
                    <a:pt x="56157" y="307248"/>
                  </a:lnTo>
                  <a:cubicBezTo>
                    <a:pt x="25142" y="307248"/>
                    <a:pt x="0" y="282106"/>
                    <a:pt x="0" y="251091"/>
                  </a:cubicBezTo>
                  <a:lnTo>
                    <a:pt x="0" y="56157"/>
                  </a:lnTo>
                  <a:cubicBezTo>
                    <a:pt x="0" y="25142"/>
                    <a:pt x="25142" y="0"/>
                    <a:pt x="56157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64116" y="6403537"/>
            <a:ext cx="6704331" cy="1202056"/>
            <a:chOff x="0" y="0"/>
            <a:chExt cx="1765750" cy="3165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65750" cy="316591"/>
            </a:xfrm>
            <a:custGeom>
              <a:avLst/>
              <a:gdLst/>
              <a:ahLst/>
              <a:cxnLst/>
              <a:rect l="l" t="t" r="r" b="b"/>
              <a:pathLst>
                <a:path w="1765750" h="316591">
                  <a:moveTo>
                    <a:pt x="58893" y="0"/>
                  </a:moveTo>
                  <a:lnTo>
                    <a:pt x="1706857" y="0"/>
                  </a:lnTo>
                  <a:cubicBezTo>
                    <a:pt x="1739383" y="0"/>
                    <a:pt x="1765750" y="26367"/>
                    <a:pt x="1765750" y="58893"/>
                  </a:cubicBezTo>
                  <a:lnTo>
                    <a:pt x="1765750" y="257698"/>
                  </a:lnTo>
                  <a:cubicBezTo>
                    <a:pt x="1765750" y="290224"/>
                    <a:pt x="1739383" y="316591"/>
                    <a:pt x="1706857" y="316591"/>
                  </a:cubicBezTo>
                  <a:lnTo>
                    <a:pt x="58893" y="316591"/>
                  </a:lnTo>
                  <a:cubicBezTo>
                    <a:pt x="26367" y="316591"/>
                    <a:pt x="0" y="290224"/>
                    <a:pt x="0" y="257698"/>
                  </a:cubicBezTo>
                  <a:lnTo>
                    <a:pt x="0" y="58893"/>
                  </a:lnTo>
                  <a:cubicBezTo>
                    <a:pt x="0" y="26367"/>
                    <a:pt x="26367" y="0"/>
                    <a:pt x="58893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17797" y="7822573"/>
            <a:ext cx="2876970" cy="1190356"/>
            <a:chOff x="0" y="0"/>
            <a:chExt cx="757720" cy="31351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57720" cy="313510"/>
            </a:xfrm>
            <a:custGeom>
              <a:avLst/>
              <a:gdLst/>
              <a:ahLst/>
              <a:cxnLst/>
              <a:rect l="l" t="t" r="r" b="b"/>
              <a:pathLst>
                <a:path w="757720" h="313510">
                  <a:moveTo>
                    <a:pt x="137241" y="0"/>
                  </a:moveTo>
                  <a:lnTo>
                    <a:pt x="620480" y="0"/>
                  </a:lnTo>
                  <a:cubicBezTo>
                    <a:pt x="696276" y="0"/>
                    <a:pt x="757720" y="61445"/>
                    <a:pt x="757720" y="137241"/>
                  </a:cubicBezTo>
                  <a:lnTo>
                    <a:pt x="757720" y="176269"/>
                  </a:lnTo>
                  <a:cubicBezTo>
                    <a:pt x="757720" y="252065"/>
                    <a:pt x="696276" y="313510"/>
                    <a:pt x="620480" y="313510"/>
                  </a:cubicBezTo>
                  <a:lnTo>
                    <a:pt x="137241" y="313510"/>
                  </a:lnTo>
                  <a:cubicBezTo>
                    <a:pt x="61445" y="313510"/>
                    <a:pt x="0" y="252065"/>
                    <a:pt x="0" y="176269"/>
                  </a:cubicBezTo>
                  <a:lnTo>
                    <a:pt x="0" y="137241"/>
                  </a:lnTo>
                  <a:cubicBezTo>
                    <a:pt x="0" y="61445"/>
                    <a:pt x="61445" y="0"/>
                    <a:pt x="137241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55411" y="7881819"/>
            <a:ext cx="7452078" cy="1163756"/>
            <a:chOff x="0" y="0"/>
            <a:chExt cx="1962687" cy="30650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62687" cy="306504"/>
            </a:xfrm>
            <a:custGeom>
              <a:avLst/>
              <a:gdLst/>
              <a:ahLst/>
              <a:cxnLst/>
              <a:rect l="l" t="t" r="r" b="b"/>
              <a:pathLst>
                <a:path w="1962687" h="306504">
                  <a:moveTo>
                    <a:pt x="52984" y="0"/>
                  </a:moveTo>
                  <a:lnTo>
                    <a:pt x="1909704" y="0"/>
                  </a:lnTo>
                  <a:cubicBezTo>
                    <a:pt x="1938966" y="0"/>
                    <a:pt x="1962687" y="23722"/>
                    <a:pt x="1962687" y="52984"/>
                  </a:cubicBezTo>
                  <a:lnTo>
                    <a:pt x="1962687" y="253520"/>
                  </a:lnTo>
                  <a:cubicBezTo>
                    <a:pt x="1962687" y="282782"/>
                    <a:pt x="1938966" y="306504"/>
                    <a:pt x="1909704" y="306504"/>
                  </a:cubicBezTo>
                  <a:lnTo>
                    <a:pt x="52984" y="306504"/>
                  </a:lnTo>
                  <a:cubicBezTo>
                    <a:pt x="23722" y="306504"/>
                    <a:pt x="0" y="282782"/>
                    <a:pt x="0" y="253520"/>
                  </a:cubicBezTo>
                  <a:lnTo>
                    <a:pt x="0" y="52984"/>
                  </a:lnTo>
                  <a:cubicBezTo>
                    <a:pt x="0" y="23722"/>
                    <a:pt x="23722" y="0"/>
                    <a:pt x="52984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967832" y="4633049"/>
          <a:ext cx="16352336" cy="4625250"/>
        </p:xfrm>
        <a:graphic>
          <a:graphicData uri="http://schemas.openxmlformats.org/drawingml/2006/table">
            <a:tbl>
              <a:tblPr/>
              <a:tblGrid>
                <a:gridCol w="16352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0044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Quickly, I ran home from school.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742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Hauling myself out of bed, I turned my alarm off.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2464">
                <a:tc>
                  <a:txBody>
                    <a:bodyPr/>
                    <a:lstStyle/>
                    <a:p>
                      <a:pPr algn="ctr">
                        <a:lnSpc>
                          <a:spcPts val="6579"/>
                        </a:lnSpc>
                        <a:defRPr/>
                      </a:pPr>
                      <a:r>
                        <a:rPr lang="en-US" sz="4699">
                          <a:solidFill>
                            <a:srgbClr val="000000"/>
                          </a:solidFill>
                          <a:latin typeface="Century Gothic Paneuropean"/>
                        </a:rPr>
                        <a:t>The man, who was singing, opened the door slowly.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" name="Group 29"/>
          <p:cNvGrpSpPr/>
          <p:nvPr/>
        </p:nvGrpSpPr>
        <p:grpSpPr>
          <a:xfrm>
            <a:off x="2556607" y="2791393"/>
            <a:ext cx="4264088" cy="1131111"/>
            <a:chOff x="0" y="0"/>
            <a:chExt cx="1123052" cy="29790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23052" cy="297906"/>
            </a:xfrm>
            <a:custGeom>
              <a:avLst/>
              <a:gdLst/>
              <a:ahLst/>
              <a:cxnLst/>
              <a:rect l="l" t="t" r="r" b="b"/>
              <a:pathLst>
                <a:path w="1123052" h="297906">
                  <a:moveTo>
                    <a:pt x="92596" y="0"/>
                  </a:moveTo>
                  <a:lnTo>
                    <a:pt x="1030456" y="0"/>
                  </a:lnTo>
                  <a:cubicBezTo>
                    <a:pt x="1055014" y="0"/>
                    <a:pt x="1078566" y="9756"/>
                    <a:pt x="1095931" y="27121"/>
                  </a:cubicBezTo>
                  <a:cubicBezTo>
                    <a:pt x="1113296" y="44486"/>
                    <a:pt x="1123052" y="68038"/>
                    <a:pt x="1123052" y="92596"/>
                  </a:cubicBezTo>
                  <a:lnTo>
                    <a:pt x="1123052" y="205310"/>
                  </a:lnTo>
                  <a:cubicBezTo>
                    <a:pt x="1123052" y="229868"/>
                    <a:pt x="1113296" y="253420"/>
                    <a:pt x="1095931" y="270785"/>
                  </a:cubicBezTo>
                  <a:cubicBezTo>
                    <a:pt x="1078566" y="288150"/>
                    <a:pt x="1055014" y="297906"/>
                    <a:pt x="1030456" y="297906"/>
                  </a:cubicBezTo>
                  <a:lnTo>
                    <a:pt x="92596" y="297906"/>
                  </a:lnTo>
                  <a:cubicBezTo>
                    <a:pt x="68038" y="297906"/>
                    <a:pt x="44486" y="288150"/>
                    <a:pt x="27121" y="270785"/>
                  </a:cubicBezTo>
                  <a:cubicBezTo>
                    <a:pt x="9756" y="253420"/>
                    <a:pt x="0" y="229868"/>
                    <a:pt x="0" y="205310"/>
                  </a:cubicBezTo>
                  <a:lnTo>
                    <a:pt x="0" y="92596"/>
                  </a:lnTo>
                  <a:cubicBezTo>
                    <a:pt x="0" y="68038"/>
                    <a:pt x="9756" y="44486"/>
                    <a:pt x="27121" y="27121"/>
                  </a:cubicBezTo>
                  <a:cubicBezTo>
                    <a:pt x="44486" y="9756"/>
                    <a:pt x="68038" y="0"/>
                    <a:pt x="92596" y="0"/>
                  </a:cubicBezTo>
                  <a:close/>
                </a:path>
              </a:pathLst>
            </a:custGeom>
            <a:solidFill>
              <a:srgbClr val="62CACA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84631" y="2791393"/>
            <a:ext cx="4831651" cy="1131111"/>
            <a:chOff x="0" y="0"/>
            <a:chExt cx="1272534" cy="29790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72534" cy="297906"/>
            </a:xfrm>
            <a:custGeom>
              <a:avLst/>
              <a:gdLst/>
              <a:ahLst/>
              <a:cxnLst/>
              <a:rect l="l" t="t" r="r" b="b"/>
              <a:pathLst>
                <a:path w="1272534" h="297906">
                  <a:moveTo>
                    <a:pt x="81719" y="0"/>
                  </a:moveTo>
                  <a:lnTo>
                    <a:pt x="1190815" y="0"/>
                  </a:lnTo>
                  <a:cubicBezTo>
                    <a:pt x="1212488" y="0"/>
                    <a:pt x="1233273" y="8610"/>
                    <a:pt x="1248599" y="23935"/>
                  </a:cubicBezTo>
                  <a:cubicBezTo>
                    <a:pt x="1263924" y="39260"/>
                    <a:pt x="1272534" y="60046"/>
                    <a:pt x="1272534" y="81719"/>
                  </a:cubicBezTo>
                  <a:lnTo>
                    <a:pt x="1272534" y="216187"/>
                  </a:lnTo>
                  <a:cubicBezTo>
                    <a:pt x="1272534" y="237860"/>
                    <a:pt x="1263924" y="258646"/>
                    <a:pt x="1248599" y="273971"/>
                  </a:cubicBezTo>
                  <a:cubicBezTo>
                    <a:pt x="1233273" y="289296"/>
                    <a:pt x="1212488" y="297906"/>
                    <a:pt x="1190815" y="297906"/>
                  </a:cubicBezTo>
                  <a:lnTo>
                    <a:pt x="81719" y="297906"/>
                  </a:lnTo>
                  <a:cubicBezTo>
                    <a:pt x="60046" y="297906"/>
                    <a:pt x="39260" y="289296"/>
                    <a:pt x="23935" y="273971"/>
                  </a:cubicBezTo>
                  <a:cubicBezTo>
                    <a:pt x="8610" y="258646"/>
                    <a:pt x="0" y="237860"/>
                    <a:pt x="0" y="216187"/>
                  </a:cubicBezTo>
                  <a:lnTo>
                    <a:pt x="0" y="81719"/>
                  </a:lnTo>
                  <a:cubicBezTo>
                    <a:pt x="0" y="60046"/>
                    <a:pt x="8610" y="39260"/>
                    <a:pt x="23935" y="23935"/>
                  </a:cubicBezTo>
                  <a:cubicBezTo>
                    <a:pt x="39260" y="8610"/>
                    <a:pt x="60046" y="0"/>
                    <a:pt x="81719" y="0"/>
                  </a:cubicBezTo>
                  <a:close/>
                </a:path>
              </a:pathLst>
            </a:custGeom>
            <a:solidFill>
              <a:srgbClr val="F7D61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89568" y="2033663"/>
            <a:ext cx="16230600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spc="33">
                <a:solidFill>
                  <a:srgbClr val="141E2B"/>
                </a:solidFill>
                <a:latin typeface="Century Gothic Paneuropean"/>
              </a:rPr>
              <a:t>In the sentences below, identify the dependent and independent clause.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839C54E8-1590-FD48-077D-ACFDE3C8EE5C}"/>
              </a:ext>
            </a:extLst>
          </p:cNvPr>
          <p:cNvSpPr txBox="1"/>
          <p:nvPr/>
        </p:nvSpPr>
        <p:spPr>
          <a:xfrm>
            <a:off x="16611752" y="9822714"/>
            <a:ext cx="1553700" cy="26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spc="10" dirty="0">
                <a:solidFill>
                  <a:srgbClr val="141E2B"/>
                </a:solidFill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096DBF-BFE6-EDB8-5B8D-CA306F19FE96}"/>
              </a:ext>
            </a:extLst>
          </p:cNvPr>
          <p:cNvSpPr/>
          <p:nvPr/>
        </p:nvSpPr>
        <p:spPr>
          <a:xfrm>
            <a:off x="122548" y="103695"/>
            <a:ext cx="18089252" cy="10069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1244</Words>
  <Application>Microsoft Office PowerPoint</Application>
  <PresentationFormat>Custom</PresentationFormat>
  <Paragraphs>166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 Paneuropean</vt:lpstr>
      <vt:lpstr>Century Gothic</vt:lpstr>
      <vt:lpstr>Century Gothic Paneuropean Bold</vt:lpstr>
      <vt:lpstr>Broadway</vt:lpstr>
      <vt:lpstr>Calibri</vt:lpstr>
      <vt:lpstr>Century Gothic Paneuropean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variety for effect</dc:title>
  <dc:creator>Patricia O'Boyle</dc:creator>
  <cp:lastModifiedBy>Kirsty Peacock</cp:lastModifiedBy>
  <cp:revision>3</cp:revision>
  <dcterms:created xsi:type="dcterms:W3CDTF">2006-08-16T00:00:00Z</dcterms:created>
  <dcterms:modified xsi:type="dcterms:W3CDTF">2023-07-18T18:55:13Z</dcterms:modified>
  <dc:identifier>DAFnNQxjJXA</dc:identifier>
</cp:coreProperties>
</file>