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6" r:id="rId3"/>
    <p:sldId id="267" r:id="rId4"/>
    <p:sldId id="261" r:id="rId5"/>
    <p:sldId id="269" r:id="rId6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550"/>
    <a:srgbClr val="62CACA"/>
    <a:srgbClr val="F7D610"/>
    <a:srgbClr val="F0348F"/>
    <a:srgbClr val="FF0066"/>
    <a:srgbClr val="FB192D"/>
    <a:srgbClr val="FF3300"/>
    <a:srgbClr val="435494"/>
    <a:srgbClr val="F6510A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0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FD42E1B-E151-4048-8297-F0A5086114B3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1BBBF6C7-A394-48D8-853A-84ACEEA61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48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CAAD8-77EF-4B90-B5E2-052E8E493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35B5D-900B-40B2-896E-6A8DED39A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7B2C7-D3D5-4212-9FCB-2CC572FE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F679B-7C25-45DF-9FB3-34446E7B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6FC8D-98BE-4491-A123-EFFD56CC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07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67A7D-D62F-4D73-A346-631D2DDB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C4DE2-A787-41D7-A613-82FD01222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D9FC5-A93A-4530-9890-3B4F498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C846D-273A-4B30-83B6-18D920AD3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91563-7E0F-4844-B855-42CDEC18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79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546385-81FF-4B7F-A9E1-6F83D131C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10B9C-EC97-4837-8C70-31F5C5D4B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80906-F7D5-4812-8F34-612AC2F2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5C07-66A6-4D4F-84A8-5BC26AC2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3DD2B-D11F-4088-B8BD-595940D3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97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91C6-6E4F-4B4C-9D0F-F1AD44DE7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85757-3F44-4DD3-9276-1FE217DA4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4E488-2680-4D7E-8401-8A3BCE27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219B3-B646-4D5E-8269-D791C460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AB68B-117B-4D7C-AE63-C7839E5DF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99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6713C-845C-4527-9FD9-713A3B487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60E85-9B5A-425D-8536-1F7110104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AD59-2F41-4ABD-AE80-C374597F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B4F03-5D77-4017-9942-AEA74EF6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ADBAC-F0E7-4030-9A69-6492E049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76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1115-E5FC-4F8A-989B-C678A0967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2A4CE-A7D1-4464-A96A-B54AFC502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29EC9-828C-4674-927F-0F7081014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16790-F00B-4237-9073-57BAA99D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24A5E-3D45-4276-A90F-C42E81FC6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311E0-86F6-43E0-A068-57C4C67B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752A7-6070-443B-84AF-0BAF86F0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C1B80-828E-4619-8E04-9343EB985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CD79C-DD16-4672-8136-ABA3B3780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AE2710-6BEB-470F-8EEE-8CEB8EC82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28FA1-8052-4B7D-9991-7EA1AC10B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9C72E2-6AF6-47B1-BA3A-3199AF348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306A26-B92F-4651-85B7-FB08F0373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F838A-44BC-40FD-8871-33924A11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64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7251-B84B-4757-B117-0DF2B05E5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6C2B9D-A880-454B-9BA7-AD6261D7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27058-B96C-4439-B453-2CD51B78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E0105-B517-4870-8F52-54E0F53A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5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2994D-04C9-44C3-AF72-9955FB4A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98AD14-59BA-4B33-9529-77DD831C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43C7E-47D5-4D4D-A8D4-EE1CABE6A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1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93306-D7A2-4876-80B3-426349BF9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760A2-110E-4846-BE63-A1802CD04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B536E-33FE-474D-9210-551441F4E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D8BEA-FF1D-4767-A500-338BCF431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10142-71F6-4ABF-BECF-B234E6B6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E55B7-8839-4CE9-86D3-C3BB1750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44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469A-DE1A-4D1B-BBC8-D78CC8CC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CEA81C-58BF-44DB-8204-41FF9EEF5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0EA47-DA00-4A12-A726-732C59732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123D2-D715-4F0A-B7AD-2A37E9EB5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CE453-C5A2-48A0-AE36-AD462580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DECA1-052B-485D-BB23-213B7E56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88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AD96D7-1B9F-4401-BDDF-2A7D440E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35FF3-2FFE-43ED-8BAD-8EEFBE81F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9F08F-229E-4C76-B68C-C79EDF0F7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4E462-5F09-41FB-A416-DBC477B65A9D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63B6F-5427-4D39-8E60-19062C360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40847-9358-4829-95D9-1A426FEDCE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6D1B-875F-4B73-9C02-DFFC4B69A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18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>
                <a:latin typeface="Broadway" panose="04040905080B02020502" pitchFamily="82" charset="0"/>
              </a:rPr>
              <a:t>Learning objectives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0700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>
                <a:latin typeface="Century Gothic" panose="020B0502020202020204" pitchFamily="34" charset="0"/>
              </a:rPr>
              <a:t>Revise different types of power.</a:t>
            </a:r>
          </a:p>
          <a:p>
            <a:pPr marL="514350" indent="-514350">
              <a:buAutoNum type="arabicPeriod"/>
            </a:pPr>
            <a:r>
              <a:rPr lang="en-GB" dirty="0">
                <a:latin typeface="Century Gothic" panose="020B0502020202020204" pitchFamily="34" charset="0"/>
              </a:rPr>
              <a:t>Create pictures to use as memory aids.</a:t>
            </a:r>
          </a:p>
          <a:p>
            <a:pPr marL="514350" indent="-514350">
              <a:buAutoNum type="arabicPeriod"/>
            </a:pPr>
            <a:r>
              <a:rPr lang="en-GB" dirty="0">
                <a:latin typeface="Century Gothic" panose="020B0502020202020204" pitchFamily="34" charset="0"/>
              </a:rPr>
              <a:t>Test your knowledge of the theme of power.</a:t>
            </a:r>
          </a:p>
          <a:p>
            <a:pPr marL="514350" indent="-514350">
              <a:buAutoNum type="arabicPeriod"/>
            </a:pPr>
            <a:endParaRPr lang="en-GB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endParaRPr lang="en-GB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entury Gothic" panose="020B0502020202020204" pitchFamily="34" charset="0"/>
              </a:rPr>
              <a:t>(Activity inspired by ‘Dual Coding With Teachers’ Oliver Caviglioli)</a:t>
            </a:r>
          </a:p>
          <a:p>
            <a:pPr marL="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DC74CB-FC9F-6D2A-A6EA-A14508DD17E0}"/>
              </a:ext>
            </a:extLst>
          </p:cNvPr>
          <p:cNvSpPr txBox="1"/>
          <p:nvPr/>
        </p:nvSpPr>
        <p:spPr>
          <a:xfrm>
            <a:off x="585925" y="344801"/>
            <a:ext cx="11283519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3200" u="sng" dirty="0">
                <a:latin typeface="Century Gothic" panose="020B0502020202020204" pitchFamily="34" charset="0"/>
              </a:rPr>
              <a:t>What are the different types of power you can think of?</a:t>
            </a:r>
          </a:p>
          <a:p>
            <a:pPr algn="l"/>
            <a:endParaRPr lang="en-GB" sz="3200" u="sng" dirty="0">
              <a:latin typeface="Century Gothic" panose="020B0502020202020204" pitchFamily="34" charset="0"/>
            </a:endParaRPr>
          </a:p>
          <a:p>
            <a:pPr algn="l"/>
            <a:r>
              <a:rPr lang="en-GB" sz="3200" u="none" dirty="0">
                <a:latin typeface="Century Gothic" panose="020B0502020202020204" pitchFamily="34" charset="0"/>
              </a:rPr>
              <a:t>Hint: Can you link to the Literature text(s) you are studying?</a:t>
            </a:r>
          </a:p>
          <a:p>
            <a:pPr algn="l"/>
            <a:endParaRPr lang="en-GB" sz="3200" u="none" dirty="0">
              <a:latin typeface="Century Gothic" panose="020B0502020202020204" pitchFamily="34" charset="0"/>
            </a:endParaRPr>
          </a:p>
          <a:p>
            <a:pPr algn="l"/>
            <a:r>
              <a:rPr lang="en-GB" sz="3200" u="sng" dirty="0">
                <a:latin typeface="Century Gothic" panose="020B0502020202020204" pitchFamily="34" charset="0"/>
              </a:rPr>
              <a:t>Our ideas</a:t>
            </a:r>
          </a:p>
          <a:p>
            <a:pPr algn="l"/>
            <a:endParaRPr lang="en-GB" sz="1800" u="none" dirty="0">
              <a:latin typeface="Century Gothic" panose="020B0502020202020204" pitchFamily="34" charset="0"/>
            </a:endParaRPr>
          </a:p>
          <a:p>
            <a:pPr algn="l"/>
            <a:endParaRPr lang="en-GB" sz="1800" u="none" dirty="0">
              <a:latin typeface="Century Gothic" panose="020B0502020202020204" pitchFamily="34" charset="0"/>
            </a:endParaRPr>
          </a:p>
          <a:p>
            <a:pPr algn="l"/>
            <a:endParaRPr lang="en-GB" sz="1800" u="none" dirty="0">
              <a:latin typeface="Century Gothic" panose="020B0502020202020204" pitchFamily="34" charset="0"/>
            </a:endParaRPr>
          </a:p>
          <a:p>
            <a:pPr algn="l"/>
            <a:endParaRPr lang="en-GB" sz="1800" u="none" dirty="0">
              <a:latin typeface="Century Gothic" panose="020B0502020202020204" pitchFamily="34" charset="0"/>
            </a:endParaRPr>
          </a:p>
          <a:p>
            <a:pPr algn="l"/>
            <a:endParaRPr lang="en-GB" sz="1800" u="non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5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566FBC16-EDD3-57E0-4890-2E6590B84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4431"/>
              </p:ext>
            </p:extLst>
          </p:nvPr>
        </p:nvGraphicFramePr>
        <p:xfrm>
          <a:off x="887767" y="462214"/>
          <a:ext cx="10804124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4124">
                  <a:extLst>
                    <a:ext uri="{9D8B030D-6E8A-4147-A177-3AD203B41FA5}">
                      <a16:colId xmlns:a16="http://schemas.microsoft.com/office/drawing/2014/main" val="2236655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u="sng" dirty="0">
                          <a:latin typeface="Century Gothic" panose="020B0502020202020204" pitchFamily="34" charset="0"/>
                        </a:rPr>
                        <a:t>Let’s Play Pictionary!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455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u="sng" dirty="0">
                          <a:latin typeface="Century Gothic" panose="020B0502020202020204" pitchFamily="34" charset="0"/>
                        </a:rPr>
                        <a:t>Instructions</a:t>
                      </a:r>
                    </a:p>
                    <a:p>
                      <a:pPr marL="514350" indent="-514350" algn="l">
                        <a:buAutoNum type="arabicPeriod"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Play in pairs.</a:t>
                      </a:r>
                    </a:p>
                    <a:p>
                      <a:pPr marL="514350" indent="-514350" algn="l">
                        <a:buAutoNum type="arabicPeriod"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One player has set A types of power. The other play has set B types of power. Keep your list hidden!</a:t>
                      </a:r>
                    </a:p>
                    <a:p>
                      <a:pPr marL="514350" indent="-514350" algn="l">
                        <a:buAutoNum type="arabicPeriod"/>
                      </a:pPr>
                      <a:r>
                        <a:rPr lang="en-GB" sz="2800" u="none" dirty="0">
                          <a:latin typeface="Century Gothic" panose="020B0502020202020204" pitchFamily="34" charset="0"/>
                        </a:rPr>
                        <a:t>Can you partner guess your type of power from your picture?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2958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9C81E3E-1E64-4801-E200-25C99B84DA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6" t="5394" r="2090" b="3414"/>
          <a:stretch/>
        </p:blipFill>
        <p:spPr>
          <a:xfrm>
            <a:off x="3968496" y="3922776"/>
            <a:ext cx="3584448" cy="232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D61B20E-0D67-B11E-71A7-651983A71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130778"/>
              </p:ext>
            </p:extLst>
          </p:nvPr>
        </p:nvGraphicFramePr>
        <p:xfrm>
          <a:off x="692458" y="284660"/>
          <a:ext cx="10466774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7107">
                  <a:extLst>
                    <a:ext uri="{9D8B030D-6E8A-4147-A177-3AD203B41FA5}">
                      <a16:colId xmlns:a16="http://schemas.microsoft.com/office/drawing/2014/main" val="1150293397"/>
                    </a:ext>
                  </a:extLst>
                </a:gridCol>
                <a:gridCol w="5539667">
                  <a:extLst>
                    <a:ext uri="{9D8B030D-6E8A-4147-A177-3AD203B41FA5}">
                      <a16:colId xmlns:a16="http://schemas.microsoft.com/office/drawing/2014/main" val="438393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List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="1" dirty="0">
                          <a:latin typeface="Century Gothic" panose="020B0502020202020204" pitchFamily="34" charset="0"/>
                        </a:rPr>
                        <a:t>List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292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Physical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Intellectual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0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Nature/ Natural world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407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Political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Patriarchal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336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Hierarchical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Upper class/ aristocracy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64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>
                          <a:latin typeface="Century Gothic" panose="020B0502020202020204" pitchFamily="34" charset="0"/>
                        </a:rPr>
                        <a:t>Societal/ community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464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dirty="0">
                          <a:latin typeface="Century Gothic" panose="020B0502020202020204" pitchFamily="34" charset="0"/>
                        </a:rPr>
                        <a:t>Traditions and cultures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321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21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B9E39C-FF28-4B32-A4C6-FFD26037C181}"/>
              </a:ext>
            </a:extLst>
          </p:cNvPr>
          <p:cNvSpPr/>
          <p:nvPr/>
        </p:nvSpPr>
        <p:spPr>
          <a:xfrm>
            <a:off x="104775" y="88776"/>
            <a:ext cx="11959978" cy="66834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C1022-CE0D-49D7-B06B-4C600F784B45}"/>
              </a:ext>
            </a:extLst>
          </p:cNvPr>
          <p:cNvSpPr txBox="1"/>
          <p:nvPr/>
        </p:nvSpPr>
        <p:spPr>
          <a:xfrm>
            <a:off x="10907157" y="6441441"/>
            <a:ext cx="1157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© We Teach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68C5C5-FB2F-A069-C78C-08BCA28AC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718374"/>
              </p:ext>
            </p:extLst>
          </p:nvPr>
        </p:nvGraphicFramePr>
        <p:xfrm>
          <a:off x="871860" y="2349886"/>
          <a:ext cx="10466774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7107">
                  <a:extLst>
                    <a:ext uri="{9D8B030D-6E8A-4147-A177-3AD203B41FA5}">
                      <a16:colId xmlns:a16="http://schemas.microsoft.com/office/drawing/2014/main" val="2195994443"/>
                    </a:ext>
                  </a:extLst>
                </a:gridCol>
                <a:gridCol w="5539667">
                  <a:extLst>
                    <a:ext uri="{9D8B030D-6E8A-4147-A177-3AD203B41FA5}">
                      <a16:colId xmlns:a16="http://schemas.microsoft.com/office/drawing/2014/main" val="3297200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List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List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889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Physical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Intellectual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221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Nature/ Natural world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6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Political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Patriarchal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381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Hierarchical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Upper class/ aristocracy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49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latin typeface="Century Gothic" panose="020B0502020202020204" pitchFamily="34" charset="0"/>
                        </a:rPr>
                        <a:t>Societal/ community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183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Century Gothic" panose="020B0502020202020204" pitchFamily="34" charset="0"/>
                        </a:rPr>
                        <a:t>Traditions and cultures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82834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0B1339C-4539-F2BE-092C-7648D7F8E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729310"/>
              </p:ext>
            </p:extLst>
          </p:nvPr>
        </p:nvGraphicFramePr>
        <p:xfrm>
          <a:off x="838200" y="442091"/>
          <a:ext cx="10534095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34095">
                  <a:extLst>
                    <a:ext uri="{9D8B030D-6E8A-4147-A177-3AD203B41FA5}">
                      <a16:colId xmlns:a16="http://schemas.microsoft.com/office/drawing/2014/main" val="262339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u="sng" dirty="0">
                          <a:latin typeface="Century Gothic" panose="020B0502020202020204" pitchFamily="34" charset="0"/>
                        </a:rPr>
                        <a:t>Which of the types of power can you link to the Literature texts you are studying?</a:t>
                      </a:r>
                    </a:p>
                    <a:p>
                      <a:pPr algn="ctr"/>
                      <a:r>
                        <a:rPr lang="en-GB" sz="3200" u="sng" dirty="0">
                          <a:latin typeface="Century Gothic" panose="020B0502020202020204" pitchFamily="34" charset="0"/>
                        </a:rPr>
                        <a:t>How and why?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52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795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7308</TotalTime>
  <Words>201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Broadway</vt:lpstr>
      <vt:lpstr>Calibri</vt:lpstr>
      <vt:lpstr>Calibri Light</vt:lpstr>
      <vt:lpstr>Century Gothic</vt:lpstr>
      <vt:lpstr>Office Theme</vt:lpstr>
      <vt:lpstr>Learning objectives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1: Identity &amp; Culture Leer es un placer By the end of the lesson I will be able to: Talk about my reading preferences Use a wide range of connectives</dc:title>
  <dc:creator>Kirsty Peacock</dc:creator>
  <cp:lastModifiedBy>Kirsty Peacock</cp:lastModifiedBy>
  <cp:revision>199</cp:revision>
  <cp:lastPrinted>2019-06-24T13:04:13Z</cp:lastPrinted>
  <dcterms:created xsi:type="dcterms:W3CDTF">2018-04-30T12:53:34Z</dcterms:created>
  <dcterms:modified xsi:type="dcterms:W3CDTF">2023-09-26T16:45:33Z</dcterms:modified>
</cp:coreProperties>
</file>