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0" r:id="rId3"/>
    <p:sldId id="266" r:id="rId4"/>
    <p:sldId id="271" r:id="rId5"/>
    <p:sldId id="272" r:id="rId6"/>
    <p:sldId id="267" r:id="rId7"/>
    <p:sldId id="273" r:id="rId8"/>
    <p:sldId id="274" r:id="rId9"/>
    <p:sldId id="261" r:id="rId10"/>
    <p:sldId id="275" r:id="rId11"/>
    <p:sldId id="276" r:id="rId12"/>
    <p:sldId id="262" r:id="rId13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50"/>
    <a:srgbClr val="62CACA"/>
    <a:srgbClr val="F7D610"/>
    <a:srgbClr val="F0348F"/>
    <a:srgbClr val="FF0066"/>
    <a:srgbClr val="FB192D"/>
    <a:srgbClr val="FF3300"/>
    <a:srgbClr val="435494"/>
    <a:srgbClr val="F6510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FD42E1B-E151-4048-8297-F0A5086114B3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BBBF6C7-A394-48D8-853A-84ACEEA61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8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AAD8-77EF-4B90-B5E2-052E8E493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35B5D-900B-40B2-896E-6A8DED39A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B2C7-D3D5-4212-9FCB-2CC572FE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F679B-7C25-45DF-9FB3-34446E7B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6FC8D-98BE-4491-A123-EFFD56CC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7A7D-D62F-4D73-A346-631D2DDB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C4DE2-A787-41D7-A613-82FD01222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9FC5-A93A-4530-9890-3B4F498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846D-273A-4B30-83B6-18D920AD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91563-7E0F-4844-B855-42CDEC18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46385-81FF-4B7F-A9E1-6F83D131C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10B9C-EC97-4837-8C70-31F5C5D4B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0906-F7D5-4812-8F34-612AC2F2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5C07-66A6-4D4F-84A8-5BC26AC2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3DD2B-D11F-4088-B8BD-595940D3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7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91C6-6E4F-4B4C-9D0F-F1AD44DE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5757-3F44-4DD3-9276-1FE217DA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E488-2680-4D7E-8401-8A3BCE27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19B3-B646-4D5E-8269-D791C460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AB68B-117B-4D7C-AE63-C7839E5D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9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713C-845C-4527-9FD9-713A3B48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0E85-9B5A-425D-8536-1F7110104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4AD59-2F41-4ABD-AE80-C374597F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B4F03-5D77-4017-9942-AEA74EF6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DBAC-F0E7-4030-9A69-6492E049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1115-E5FC-4F8A-989B-C678A096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A4CE-A7D1-4464-A96A-B54AFC502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29EC9-828C-4674-927F-0F7081014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16790-F00B-4237-9073-57BAA99D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24A5E-3D45-4276-A90F-C42E81FC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311E0-86F6-43E0-A068-57C4C67B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52A7-6070-443B-84AF-0BAF86F0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C1B80-828E-4619-8E04-9343EB98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CD79C-DD16-4672-8136-ABA3B3780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E2710-6BEB-470F-8EEE-8CEB8EC82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28FA1-8052-4B7D-9991-7EA1AC10B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C72E2-6AF6-47B1-BA3A-3199AF34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06A26-B92F-4651-85B7-FB08F037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F838A-44BC-40FD-8871-33924A11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4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7251-B84B-4757-B117-0DF2B05E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C2B9D-A880-454B-9BA7-AD6261D7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27058-B96C-4439-B453-2CD51B78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E0105-B517-4870-8F52-54E0F53A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2994D-04C9-44C3-AF72-9955FB4A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8AD14-59BA-4B33-9529-77DD831C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3C7E-47D5-4D4D-A8D4-EE1CABE6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01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3306-D7A2-4876-80B3-426349BF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60A2-110E-4846-BE63-A1802CD0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B536E-33FE-474D-9210-551441F4E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D8BEA-FF1D-4767-A500-338BCF43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0142-71F6-4ABF-BECF-B234E6B6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E55B7-8839-4CE9-86D3-C3BB1750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4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469A-DE1A-4D1B-BBC8-D78CC8CC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EA81C-58BF-44DB-8204-41FF9EEF5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0EA47-DA00-4A12-A726-732C5973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123D2-D715-4F0A-B7AD-2A37E9EB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CE453-C5A2-48A0-AE36-AD462580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DECA1-052B-485D-BB23-213B7E56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8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D96D7-1B9F-4401-BDDF-2A7D440E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35FF3-2FFE-43ED-8BAD-8EEFBE81F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F08F-229E-4C76-B68C-C79EDF0F7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E462-5F09-41FB-A416-DBC477B65A9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3B6F-5427-4D39-8E60-19062C360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40847-9358-4829-95D9-1A426FEDC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6D1B-875F-4B73-9C02-DFFC4B69A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Broadway" panose="04040905080B02020502" pitchFamily="82" charset="0"/>
              </a:rPr>
              <a:t>Learning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>
                <a:latin typeface="Century Gothic" panose="020B0502020202020204" pitchFamily="34" charset="0"/>
              </a:rPr>
              <a:t>Identify the traits of an excellent learner in English lessons.</a:t>
            </a:r>
          </a:p>
          <a:p>
            <a:pPr marL="514350" indent="-514350">
              <a:buAutoNum type="arabicPeriod"/>
            </a:pPr>
            <a:r>
              <a:rPr lang="en-GB" sz="3600" dirty="0">
                <a:latin typeface="Century Gothic" panose="020B0502020202020204" pitchFamily="34" charset="0"/>
              </a:rPr>
              <a:t>Set yourself goals/targets to help you be an excellent learner in English.</a:t>
            </a:r>
          </a:p>
        </p:txBody>
      </p:sp>
    </p:spTree>
    <p:extLst>
      <p:ext uri="{BB962C8B-B14F-4D97-AF65-F5344CB8AC3E}">
        <p14:creationId xmlns:p14="http://schemas.microsoft.com/office/powerpoint/2010/main" val="7133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59BA80-CF46-831D-C8D7-8F8B4B3B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02773"/>
              </p:ext>
            </p:extLst>
          </p:nvPr>
        </p:nvGraphicFramePr>
        <p:xfrm>
          <a:off x="674703" y="382314"/>
          <a:ext cx="10733103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103">
                  <a:extLst>
                    <a:ext uri="{9D8B030D-6E8A-4147-A177-3AD203B41FA5}">
                      <a16:colId xmlns:a16="http://schemas.microsoft.com/office/drawing/2014/main" val="283649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dirty="0">
                          <a:latin typeface="Century Gothic" panose="020B0502020202020204" pitchFamily="34" charset="0"/>
                        </a:rPr>
                        <a:t>What make excellent speaking and listening skills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3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1. Someone who listens carefully to others and considers other points of view.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2. Someone who talks all of the time and never listens to anyone else.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2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3. Someone who says exactly what their friend said.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4. Someone who only ever gives single word answers.</a:t>
                      </a:r>
                      <a:endParaRPr lang="en-GB" sz="2800" b="0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5. Someone who explains their answers and ideas.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9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7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59BA80-CF46-831D-C8D7-8F8B4B3B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67208"/>
              </p:ext>
            </p:extLst>
          </p:nvPr>
        </p:nvGraphicFramePr>
        <p:xfrm>
          <a:off x="674703" y="382314"/>
          <a:ext cx="10733103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103">
                  <a:extLst>
                    <a:ext uri="{9D8B030D-6E8A-4147-A177-3AD203B41FA5}">
                      <a16:colId xmlns:a16="http://schemas.microsoft.com/office/drawing/2014/main" val="283649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dirty="0">
                          <a:latin typeface="Century Gothic" panose="020B0502020202020204" pitchFamily="34" charset="0"/>
                        </a:rPr>
                        <a:t>What make excellent speaking and listening skills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3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1. Someone who listens carefully to others and considers other points of view.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2. Someone who talks all of the time and never listens to anyone else.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2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3. Someone who says exactly what their friend said.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4. Someone who only ever gives single word answers.</a:t>
                      </a:r>
                      <a:endParaRPr lang="en-GB" sz="2800" b="0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5. Someone who explains their answers and ideas.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9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314068-EDB9-0427-A450-CB66CD493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11731"/>
              </p:ext>
            </p:extLst>
          </p:nvPr>
        </p:nvGraphicFramePr>
        <p:xfrm>
          <a:off x="577049" y="275782"/>
          <a:ext cx="11026065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6065">
                  <a:extLst>
                    <a:ext uri="{9D8B030D-6E8A-4147-A177-3AD203B41FA5}">
                      <a16:colId xmlns:a16="http://schemas.microsoft.com/office/drawing/2014/main" val="2062759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latin typeface="Century Gothic" panose="020B0502020202020204" pitchFamily="34" charset="0"/>
                        </a:rPr>
                        <a:t>Goals/targets</a:t>
                      </a:r>
                    </a:p>
                    <a:p>
                      <a:pPr algn="l"/>
                      <a:r>
                        <a:rPr lang="en-GB" sz="2800" u="none" dirty="0">
                          <a:latin typeface="Century Gothic" panose="020B0502020202020204" pitchFamily="34" charset="0"/>
                        </a:rPr>
                        <a:t>Can you set yourself goals/targets to be an excellent learner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95004"/>
                  </a:ext>
                </a:extLst>
              </a:tr>
              <a:tr h="388021">
                <a:tc>
                  <a:txBody>
                    <a:bodyPr/>
                    <a:lstStyle/>
                    <a:p>
                      <a:pPr algn="l"/>
                      <a:r>
                        <a:rPr lang="en-GB" sz="2800" i="1" u="none" dirty="0">
                          <a:latin typeface="Century Gothic" panose="020B0502020202020204" pitchFamily="34" charset="0"/>
                        </a:rPr>
                        <a:t>My reading goal/target is…</a:t>
                      </a:r>
                    </a:p>
                    <a:p>
                      <a:pPr algn="l"/>
                      <a:endParaRPr lang="en-GB" sz="2800" i="1" u="none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2800" i="1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20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i="1" u="none" dirty="0">
                          <a:latin typeface="Century Gothic" panose="020B0502020202020204" pitchFamily="34" charset="0"/>
                        </a:rPr>
                        <a:t>My writing goal/target is…</a:t>
                      </a:r>
                    </a:p>
                    <a:p>
                      <a:pPr algn="l"/>
                      <a:endParaRPr lang="en-GB" sz="2800" i="1" u="none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2800" i="1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2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i="1" u="none" dirty="0">
                          <a:latin typeface="Century Gothic" panose="020B0502020202020204" pitchFamily="34" charset="0"/>
                        </a:rPr>
                        <a:t>My speaking and listening goal/target is…</a:t>
                      </a:r>
                    </a:p>
                    <a:p>
                      <a:pPr algn="l"/>
                      <a:endParaRPr lang="en-GB" sz="2800" i="1" u="none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2800" i="1" u="non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4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51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>
                <a:latin typeface="Broadway" panose="04040905080B02020502" pitchFamily="82" charset="0"/>
              </a:rPr>
              <a:t>What are the three key areas of English?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65A25-9CAA-9884-A2B0-E923CACF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14" y="1291324"/>
            <a:ext cx="8804753" cy="2010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FEE1E-AE98-7C9A-4FCB-0012D2F7E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t="2537" r="1867" b="1456"/>
          <a:stretch/>
        </p:blipFill>
        <p:spPr>
          <a:xfrm>
            <a:off x="1115568" y="3558544"/>
            <a:ext cx="4416552" cy="288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D4ABC4-7932-4757-6362-8DD4460C5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" t="3301" r="2273" b="2489"/>
          <a:stretch/>
        </p:blipFill>
        <p:spPr>
          <a:xfrm>
            <a:off x="6272785" y="3555903"/>
            <a:ext cx="4562856" cy="2811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67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3EAD67-0416-AB58-D29F-ECA6C9D61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55369"/>
              </p:ext>
            </p:extLst>
          </p:nvPr>
        </p:nvGraphicFramePr>
        <p:xfrm>
          <a:off x="816746" y="497724"/>
          <a:ext cx="1023595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5953">
                  <a:extLst>
                    <a:ext uri="{9D8B030D-6E8A-4147-A177-3AD203B41FA5}">
                      <a16:colId xmlns:a16="http://schemas.microsoft.com/office/drawing/2014/main" val="1418449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latin typeface="Century Gothic" panose="020B0502020202020204" pitchFamily="34" charset="0"/>
                        </a:rPr>
                        <a:t>What makes an excellent reader in English lessons?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376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5580955-00BB-478F-6DAC-EC7E329C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88" y="1313851"/>
            <a:ext cx="2274496" cy="2107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02453-446B-CA37-ACFF-300CA3E8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960" y="1306079"/>
            <a:ext cx="2819091" cy="210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6991D-5D53-9879-0982-D68D6210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196" y="1306079"/>
            <a:ext cx="3076412" cy="2107075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31A7900-0B81-7706-CCF0-ED2111011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19977"/>
              </p:ext>
            </p:extLst>
          </p:nvPr>
        </p:nvGraphicFramePr>
        <p:xfrm>
          <a:off x="1029810" y="3933383"/>
          <a:ext cx="1010979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09798">
                  <a:extLst>
                    <a:ext uri="{9D8B030D-6E8A-4147-A177-3AD203B41FA5}">
                      <a16:colId xmlns:a16="http://schemas.microsoft.com/office/drawing/2014/main" val="3264121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entury Gothic" panose="020B0502020202020204" pitchFamily="34" charset="0"/>
                        </a:rPr>
                        <a:t>Which different types of texts can you think of?</a:t>
                      </a:r>
                    </a:p>
                    <a:p>
                      <a:endParaRPr lang="en-GB" sz="2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800" dirty="0">
                          <a:latin typeface="Century Gothic" panose="020B0502020202020204" pitchFamily="34" charset="0"/>
                        </a:rPr>
                        <a:t>What kind of texts do you read?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270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5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59BA80-CF46-831D-C8D7-8F8B4B3B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69723"/>
              </p:ext>
            </p:extLst>
          </p:nvPr>
        </p:nvGraphicFramePr>
        <p:xfrm>
          <a:off x="674703" y="382314"/>
          <a:ext cx="10733103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103">
                  <a:extLst>
                    <a:ext uri="{9D8B030D-6E8A-4147-A177-3AD203B41FA5}">
                      <a16:colId xmlns:a16="http://schemas.microsoft.com/office/drawing/2014/main" val="283649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dirty="0">
                          <a:latin typeface="Century Gothic" panose="020B0502020202020204" pitchFamily="34" charset="0"/>
                        </a:rPr>
                        <a:t>What makes an excellent reader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3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1. Someone who reads the same thing repeatedly.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2. Someone who reads for 10 minutes exactly every day.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2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3. Someone who is willing to have a go at reading different types of texts and authors.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4. Someone who </a:t>
                      </a:r>
                      <a:r>
                        <a:rPr lang="en-GB" sz="2800" b="1" u="sng" dirty="0">
                          <a:latin typeface="Century Gothic" panose="020B0502020202020204" pitchFamily="34" charset="0"/>
                        </a:rPr>
                        <a:t>only</a:t>
                      </a:r>
                      <a:r>
                        <a:rPr lang="en-GB" sz="2800" dirty="0">
                          <a:latin typeface="Century Gothic" panose="020B0502020202020204" pitchFamily="34" charset="0"/>
                        </a:rPr>
                        <a:t> reads fiction texts.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5. Someone who knows you can stop reading a text if you have given it a go and you aren’t enjoying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9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9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59BA80-CF46-831D-C8D7-8F8B4B3B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89072"/>
              </p:ext>
            </p:extLst>
          </p:nvPr>
        </p:nvGraphicFramePr>
        <p:xfrm>
          <a:off x="674703" y="382314"/>
          <a:ext cx="10733103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103">
                  <a:extLst>
                    <a:ext uri="{9D8B030D-6E8A-4147-A177-3AD203B41FA5}">
                      <a16:colId xmlns:a16="http://schemas.microsoft.com/office/drawing/2014/main" val="283649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dirty="0">
                          <a:latin typeface="Century Gothic" panose="020B0502020202020204" pitchFamily="34" charset="0"/>
                        </a:rPr>
                        <a:t>What makes an excellent reader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3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1. Someone who reads the same thing repeatedly.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2. Someone who reads for 10 minutes exactly every day.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2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3. Someone who is willing to have a go at reading different types of texts and authors.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4. Someone who </a:t>
                      </a:r>
                      <a:r>
                        <a:rPr lang="en-GB" sz="2800" b="1" u="sng" dirty="0">
                          <a:latin typeface="Century Gothic" panose="020B0502020202020204" pitchFamily="34" charset="0"/>
                        </a:rPr>
                        <a:t>only</a:t>
                      </a:r>
                      <a:r>
                        <a:rPr lang="en-GB" sz="2800" dirty="0">
                          <a:latin typeface="Century Gothic" panose="020B0502020202020204" pitchFamily="34" charset="0"/>
                        </a:rPr>
                        <a:t> reads fiction texts.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5. Someone who knows you can stop reading a text if you have given it a go and you aren’t enjoying 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9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70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79A802-3B5A-1D79-0876-4722D0EF2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98425"/>
              </p:ext>
            </p:extLst>
          </p:nvPr>
        </p:nvGraphicFramePr>
        <p:xfrm>
          <a:off x="978023" y="346803"/>
          <a:ext cx="1023595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5953">
                  <a:extLst>
                    <a:ext uri="{9D8B030D-6E8A-4147-A177-3AD203B41FA5}">
                      <a16:colId xmlns:a16="http://schemas.microsoft.com/office/drawing/2014/main" val="1418449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latin typeface="Century Gothic" panose="020B0502020202020204" pitchFamily="34" charset="0"/>
                        </a:rPr>
                        <a:t>What makes an excellent writer in English lessons?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3769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3A250EC-B59D-945F-72EE-F434BC74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225">
            <a:off x="206019" y="1078818"/>
            <a:ext cx="2591999" cy="1871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EF4ED9-5996-5093-6AF1-2ABDA54FA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70" y="912000"/>
            <a:ext cx="3012394" cy="2056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3F8910-E2C3-999E-2757-99DF1B1B2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008" y="912000"/>
            <a:ext cx="3060209" cy="2056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9CBEE6-739F-C04A-ED9A-8ABB9593C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1873">
            <a:off x="9466522" y="1315288"/>
            <a:ext cx="2397178" cy="1589018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3564171B-B38F-66C9-366C-2A579A978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11302"/>
              </p:ext>
            </p:extLst>
          </p:nvPr>
        </p:nvGraphicFramePr>
        <p:xfrm>
          <a:off x="488272" y="3550406"/>
          <a:ext cx="11017188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7188">
                  <a:extLst>
                    <a:ext uri="{9D8B030D-6E8A-4147-A177-3AD203B41FA5}">
                      <a16:colId xmlns:a16="http://schemas.microsoft.com/office/drawing/2014/main" val="3027461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entury Gothic" panose="020B0502020202020204" pitchFamily="34" charset="0"/>
                        </a:rPr>
                        <a:t>What types of texts have you produced/written before?</a:t>
                      </a:r>
                    </a:p>
                    <a:p>
                      <a:endParaRPr lang="en-GB" sz="2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800" dirty="0">
                          <a:latin typeface="Century Gothic" panose="020B0502020202020204" pitchFamily="34" charset="0"/>
                        </a:rPr>
                        <a:t>What is your favourite type of text to write?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3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59BA80-CF46-831D-C8D7-8F8B4B3B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892"/>
              </p:ext>
            </p:extLst>
          </p:nvPr>
        </p:nvGraphicFramePr>
        <p:xfrm>
          <a:off x="674703" y="382314"/>
          <a:ext cx="10733103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103">
                  <a:extLst>
                    <a:ext uri="{9D8B030D-6E8A-4147-A177-3AD203B41FA5}">
                      <a16:colId xmlns:a16="http://schemas.microsoft.com/office/drawing/2014/main" val="283649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dirty="0">
                          <a:latin typeface="Century Gothic" panose="020B0502020202020204" pitchFamily="34" charset="0"/>
                        </a:rPr>
                        <a:t>What makes an excellent writer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3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1. Someone who writes as much as they can as quickly as possible.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2. Someone who spends 5-10 minutes thinking about their ideas before they start writing.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2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3. Someone who copies films and stories for their own 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4. Someone who </a:t>
                      </a:r>
                      <a:r>
                        <a:rPr lang="en-GB" sz="2800" b="0" u="none" dirty="0">
                          <a:latin typeface="Century Gothic" panose="020B0502020202020204" pitchFamily="34" charset="0"/>
                        </a:rPr>
                        <a:t>thinks about their reader/intended audience.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5. Someone who uses joined up handwriting.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9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5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459BA80-CF46-831D-C8D7-8F8B4B3B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94502"/>
              </p:ext>
            </p:extLst>
          </p:nvPr>
        </p:nvGraphicFramePr>
        <p:xfrm>
          <a:off x="674703" y="382314"/>
          <a:ext cx="10733103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3103">
                  <a:extLst>
                    <a:ext uri="{9D8B030D-6E8A-4147-A177-3AD203B41FA5}">
                      <a16:colId xmlns:a16="http://schemas.microsoft.com/office/drawing/2014/main" val="283649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none" dirty="0">
                          <a:latin typeface="Century Gothic" panose="020B0502020202020204" pitchFamily="34" charset="0"/>
                        </a:rPr>
                        <a:t>What makes an excellent writer in English?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33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1. Someone who writes as much as they can as quickly as possible.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0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2. Someone who spends 5-10 minutes thinking about their ideas before they start writing.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2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3. Someone who copies films and stories for their own 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 Someone who </a:t>
                      </a:r>
                      <a:r>
                        <a:rPr lang="en-GB" sz="2800" b="1" u="none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thinks about their reader/intended audience.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1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latin typeface="Century Gothic" panose="020B0502020202020204" pitchFamily="34" charset="0"/>
                        </a:rPr>
                        <a:t>5. Someone who uses joined up handwriting.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98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94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9E39C-FF28-4B32-A4C6-FFD26037C181}"/>
              </a:ext>
            </a:extLst>
          </p:cNvPr>
          <p:cNvSpPr/>
          <p:nvPr/>
        </p:nvSpPr>
        <p:spPr>
          <a:xfrm>
            <a:off x="104775" y="88776"/>
            <a:ext cx="11959978" cy="66834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C1022-CE0D-49D7-B06B-4C600F784B45}"/>
              </a:ext>
            </a:extLst>
          </p:cNvPr>
          <p:cNvSpPr txBox="1"/>
          <p:nvPr/>
        </p:nvSpPr>
        <p:spPr>
          <a:xfrm>
            <a:off x="10907157" y="6441441"/>
            <a:ext cx="1157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© We Teach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9E892E-DD53-48CE-4243-2A134A2FF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11164"/>
              </p:ext>
            </p:extLst>
          </p:nvPr>
        </p:nvGraphicFramePr>
        <p:xfrm>
          <a:off x="461639" y="346803"/>
          <a:ext cx="1075233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2337">
                  <a:extLst>
                    <a:ext uri="{9D8B030D-6E8A-4147-A177-3AD203B41FA5}">
                      <a16:colId xmlns:a16="http://schemas.microsoft.com/office/drawing/2014/main" val="1418449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u="sng" dirty="0">
                          <a:latin typeface="Century Gothic" panose="020B0502020202020204" pitchFamily="34" charset="0"/>
                        </a:rPr>
                        <a:t>What makes excellent speaking and listening skills in English?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7376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90398A4-20A0-8A48-9A12-0074A62F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2626">
            <a:off x="328474" y="1131867"/>
            <a:ext cx="3346957" cy="2316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A63D8-2C1A-4A26-DD5A-CFF08219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66" y="1000756"/>
            <a:ext cx="3296731" cy="227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8D625-3B96-C4D1-8AFE-653DC798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6086">
            <a:off x="9331996" y="1123462"/>
            <a:ext cx="2029108" cy="2191056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BE42504-E65B-769F-14AE-726E718C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71971"/>
              </p:ext>
            </p:extLst>
          </p:nvPr>
        </p:nvGraphicFramePr>
        <p:xfrm>
          <a:off x="585925" y="4012740"/>
          <a:ext cx="10752337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2337">
                  <a:extLst>
                    <a:ext uri="{9D8B030D-6E8A-4147-A177-3AD203B41FA5}">
                      <a16:colId xmlns:a16="http://schemas.microsoft.com/office/drawing/2014/main" val="366248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entury Gothic" panose="020B0502020202020204" pitchFamily="34" charset="0"/>
                        </a:rPr>
                        <a:t>Which speaking and listening activities have you done before?</a:t>
                      </a:r>
                    </a:p>
                    <a:p>
                      <a:endParaRPr lang="en-GB" sz="2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2800" dirty="0">
                          <a:latin typeface="Century Gothic" panose="020B0502020202020204" pitchFamily="34" charset="0"/>
                        </a:rPr>
                        <a:t>Which is your favourite type?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1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1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7347</TotalTime>
  <Words>653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Broadway</vt:lpstr>
      <vt:lpstr>Calibri</vt:lpstr>
      <vt:lpstr>Calibri Light</vt:lpstr>
      <vt:lpstr>Century Gothic</vt:lpstr>
      <vt:lpstr>Office Theme</vt:lpstr>
      <vt:lpstr>Learning objectives</vt:lpstr>
      <vt:lpstr>What are the three key areas of English?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1: Identity &amp; Culture Leer es un placer By the end of the lesson I will be able to: Talk about my reading preferences Use a wide range of connectives</dc:title>
  <dc:creator>Kirsty Peacock</dc:creator>
  <cp:lastModifiedBy>Kirsty Peacock</cp:lastModifiedBy>
  <cp:revision>201</cp:revision>
  <cp:lastPrinted>2019-06-24T13:04:13Z</cp:lastPrinted>
  <dcterms:created xsi:type="dcterms:W3CDTF">2018-04-30T12:53:34Z</dcterms:created>
  <dcterms:modified xsi:type="dcterms:W3CDTF">2023-08-17T13:29:56Z</dcterms:modified>
</cp:coreProperties>
</file>