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Broadway" panose="04040905080B02020502" pitchFamily="82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entury Gothic Paneuropean" panose="020B0604020202020204" charset="0"/>
      <p:regular r:id="rId21"/>
    </p:embeddedFont>
    <p:embeddedFont>
      <p:font typeface="Century Gothic Paneuropean Bold" panose="020B0604020202020204" charset="0"/>
      <p:regular r:id="rId22"/>
    </p:embeddedFont>
    <p:embeddedFont>
      <p:font typeface="Century Gothic Paneuropean Italics" panose="020B0604020202020204" charset="0"/>
      <p:regular r:id="rId23"/>
    </p:embeddedFont>
    <p:embeddedFont>
      <p:font typeface="Open Sans Bold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55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y Peacock" userId="f577cfc6511ba8ec" providerId="LiveId" clId="{B2AD81F1-F942-48E3-9086-4FDE0DA67F49}"/>
    <pc:docChg chg="modSld">
      <pc:chgData name="Kirsty Peacock" userId="f577cfc6511ba8ec" providerId="LiveId" clId="{B2AD81F1-F942-48E3-9086-4FDE0DA67F49}" dt="2023-08-14T18:14:45.190" v="0" actId="1076"/>
      <pc:docMkLst>
        <pc:docMk/>
      </pc:docMkLst>
      <pc:sldChg chg="modSp mod">
        <pc:chgData name="Kirsty Peacock" userId="f577cfc6511ba8ec" providerId="LiveId" clId="{B2AD81F1-F942-48E3-9086-4FDE0DA67F49}" dt="2023-08-14T18:14:45.190" v="0" actId="1076"/>
        <pc:sldMkLst>
          <pc:docMk/>
          <pc:sldMk cId="0" sldId="257"/>
        </pc:sldMkLst>
        <pc:spChg chg="mod">
          <ac:chgData name="Kirsty Peacock" userId="f577cfc6511ba8ec" providerId="LiveId" clId="{B2AD81F1-F942-48E3-9086-4FDE0DA67F49}" dt="2023-08-14T18:14:45.190" v="0" actId="1076"/>
          <ac:spMkLst>
            <pc:docMk/>
            <pc:sldMk cId="0" sldId="257"/>
            <ac:spMk id="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14.08.2023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You may wish to amend this in line with your school policies and systems.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93259" y="147879"/>
            <a:ext cx="4809984" cy="8951227"/>
            <a:chOff x="0" y="0"/>
            <a:chExt cx="1266827" cy="23575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66827" cy="2357525"/>
            </a:xfrm>
            <a:custGeom>
              <a:avLst/>
              <a:gdLst/>
              <a:ahLst/>
              <a:cxnLst/>
              <a:rect l="l" t="t" r="r" b="b"/>
              <a:pathLst>
                <a:path w="1266827" h="2357525">
                  <a:moveTo>
                    <a:pt x="82087" y="0"/>
                  </a:moveTo>
                  <a:lnTo>
                    <a:pt x="1184740" y="0"/>
                  </a:lnTo>
                  <a:cubicBezTo>
                    <a:pt x="1206511" y="0"/>
                    <a:pt x="1227390" y="8648"/>
                    <a:pt x="1242784" y="24043"/>
                  </a:cubicBezTo>
                  <a:cubicBezTo>
                    <a:pt x="1258179" y="39437"/>
                    <a:pt x="1266827" y="60316"/>
                    <a:pt x="1266827" y="82087"/>
                  </a:cubicBezTo>
                  <a:lnTo>
                    <a:pt x="1266827" y="2275437"/>
                  </a:lnTo>
                  <a:cubicBezTo>
                    <a:pt x="1266827" y="2297208"/>
                    <a:pt x="1258179" y="2318088"/>
                    <a:pt x="1242784" y="2333482"/>
                  </a:cubicBezTo>
                  <a:cubicBezTo>
                    <a:pt x="1227390" y="2348876"/>
                    <a:pt x="1206511" y="2357525"/>
                    <a:pt x="1184740" y="2357525"/>
                  </a:cubicBezTo>
                  <a:lnTo>
                    <a:pt x="82087" y="2357525"/>
                  </a:lnTo>
                  <a:cubicBezTo>
                    <a:pt x="60316" y="2357525"/>
                    <a:pt x="39437" y="2348876"/>
                    <a:pt x="24043" y="2333482"/>
                  </a:cubicBezTo>
                  <a:cubicBezTo>
                    <a:pt x="8648" y="2318088"/>
                    <a:pt x="0" y="2297208"/>
                    <a:pt x="0" y="2275437"/>
                  </a:cubicBezTo>
                  <a:lnTo>
                    <a:pt x="0" y="82087"/>
                  </a:lnTo>
                  <a:cubicBezTo>
                    <a:pt x="0" y="60316"/>
                    <a:pt x="8648" y="39437"/>
                    <a:pt x="24043" y="24043"/>
                  </a:cubicBezTo>
                  <a:cubicBezTo>
                    <a:pt x="39437" y="8648"/>
                    <a:pt x="60316" y="0"/>
                    <a:pt x="82087" y="0"/>
                  </a:cubicBezTo>
                  <a:close/>
                </a:path>
              </a:pathLst>
            </a:custGeom>
            <a:solidFill>
              <a:srgbClr val="F0348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519302" y="6239634"/>
            <a:ext cx="3957896" cy="2175532"/>
          </a:xfrm>
          <a:custGeom>
            <a:avLst/>
            <a:gdLst/>
            <a:ahLst/>
            <a:cxnLst/>
            <a:rect l="l" t="t" r="r" b="b"/>
            <a:pathLst>
              <a:path w="3957896" h="2175532">
                <a:moveTo>
                  <a:pt x="0" y="0"/>
                </a:moveTo>
                <a:lnTo>
                  <a:pt x="3957897" y="0"/>
                </a:lnTo>
                <a:lnTo>
                  <a:pt x="3957897" y="2175532"/>
                </a:lnTo>
                <a:lnTo>
                  <a:pt x="0" y="21755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802" t="-70438" r="-27737" b="-11148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15827336" y="9509749"/>
            <a:ext cx="1553700" cy="3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spc="10">
                <a:solidFill>
                  <a:srgbClr val="141E2B"/>
                </a:solidFill>
                <a:latin typeface="Open Sans Bold"/>
              </a:rPr>
              <a:t>© We Teach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233903" y="633726"/>
            <a:ext cx="4528694" cy="5409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4"/>
              </a:lnSpc>
            </a:pPr>
            <a:r>
              <a:rPr lang="en-US" sz="4436" spc="-173">
                <a:solidFill>
                  <a:srgbClr val="141E2B"/>
                </a:solidFill>
                <a:latin typeface="Broadway"/>
              </a:rPr>
              <a:t>Entrance task</a:t>
            </a:r>
          </a:p>
          <a:p>
            <a:pPr algn="ctr">
              <a:lnSpc>
                <a:spcPts val="5324"/>
              </a:lnSpc>
            </a:pPr>
            <a:endParaRPr lang="en-US" sz="4436" spc="-173">
              <a:solidFill>
                <a:srgbClr val="141E2B"/>
              </a:solidFill>
              <a:latin typeface="Broadway"/>
            </a:endParaRPr>
          </a:p>
          <a:p>
            <a:pPr algn="ctr">
              <a:lnSpc>
                <a:spcPts val="5324"/>
              </a:lnSpc>
            </a:pPr>
            <a:r>
              <a:rPr lang="en-US" sz="4436" spc="-173">
                <a:solidFill>
                  <a:srgbClr val="141E2B"/>
                </a:solidFill>
                <a:latin typeface="Century Gothic Paneuropean"/>
              </a:rPr>
              <a:t>Read the new class rules.</a:t>
            </a:r>
          </a:p>
          <a:p>
            <a:pPr algn="ctr">
              <a:lnSpc>
                <a:spcPts val="5324"/>
              </a:lnSpc>
            </a:pPr>
            <a:endParaRPr lang="en-US" sz="4436" spc="-173">
              <a:solidFill>
                <a:srgbClr val="141E2B"/>
              </a:solidFill>
              <a:latin typeface="Century Gothic Paneuropean"/>
            </a:endParaRPr>
          </a:p>
          <a:p>
            <a:pPr algn="ctr">
              <a:lnSpc>
                <a:spcPts val="5324"/>
              </a:lnSpc>
            </a:pPr>
            <a:r>
              <a:rPr lang="en-US" sz="4436" spc="-173">
                <a:solidFill>
                  <a:srgbClr val="141E2B"/>
                </a:solidFill>
                <a:latin typeface="Century Gothic Paneuropean"/>
              </a:rPr>
              <a:t>What are your thoughts?</a:t>
            </a:r>
          </a:p>
          <a:p>
            <a:pPr algn="ctr">
              <a:lnSpc>
                <a:spcPts val="5324"/>
              </a:lnSpc>
              <a:spcBef>
                <a:spcPct val="0"/>
              </a:spcBef>
            </a:pPr>
            <a:endParaRPr lang="en-US" sz="4436" spc="-173">
              <a:solidFill>
                <a:srgbClr val="141E2B"/>
              </a:solidFill>
              <a:latin typeface="Century Gothic Paneuropean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03359" y="43104"/>
            <a:ext cx="12508610" cy="10371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spc="30" dirty="0">
                <a:solidFill>
                  <a:srgbClr val="141E2B"/>
                </a:solidFill>
                <a:latin typeface="Broadway"/>
              </a:rPr>
              <a:t>School rules</a:t>
            </a:r>
          </a:p>
          <a:p>
            <a:pPr>
              <a:lnSpc>
                <a:spcPts val="4227"/>
              </a:lnSpc>
            </a:pPr>
            <a:endParaRPr lang="en-US" sz="5000" spc="30" dirty="0">
              <a:solidFill>
                <a:srgbClr val="141E2B"/>
              </a:solidFill>
              <a:latin typeface="Broadway"/>
            </a:endParaRPr>
          </a:p>
          <a:p>
            <a:pPr marL="760659" lvl="1" indent="-380329">
              <a:lnSpc>
                <a:spcPts val="4227"/>
              </a:lnSpc>
              <a:buFont typeface="Arial"/>
              <a:buChar char="•"/>
            </a:pPr>
            <a:r>
              <a:rPr lang="en-US" sz="3523" spc="21" dirty="0">
                <a:solidFill>
                  <a:srgbClr val="141E2B"/>
                </a:solidFill>
                <a:latin typeface="Century Gothic Paneuropean"/>
              </a:rPr>
              <a:t>Students in year 7 will be expected to complete additional duties, such as litter picking.</a:t>
            </a:r>
          </a:p>
          <a:p>
            <a:pPr marL="760659" lvl="1" indent="-380329">
              <a:lnSpc>
                <a:spcPts val="4227"/>
              </a:lnSpc>
              <a:buFont typeface="Arial"/>
              <a:buChar char="•"/>
            </a:pPr>
            <a:r>
              <a:rPr lang="en-US" sz="3523" spc="21" dirty="0">
                <a:solidFill>
                  <a:srgbClr val="141E2B"/>
                </a:solidFill>
                <a:latin typeface="Century Gothic Paneuropean Bold"/>
              </a:rPr>
              <a:t>All year 9 students will be school prefects.  You will attend all after school events to meet and greet parents.</a:t>
            </a:r>
          </a:p>
          <a:p>
            <a:pPr marL="760659" lvl="1" indent="-380329">
              <a:lnSpc>
                <a:spcPts val="4227"/>
              </a:lnSpc>
              <a:buFont typeface="Arial"/>
              <a:buChar char="•"/>
            </a:pPr>
            <a:r>
              <a:rPr lang="en-US" sz="3523" spc="21" dirty="0">
                <a:solidFill>
                  <a:srgbClr val="141E2B"/>
                </a:solidFill>
                <a:latin typeface="Century Gothic Paneuropean"/>
              </a:rPr>
              <a:t>As part of Covid catch up, students will be expected to attend schools from 9-7 every day.  </a:t>
            </a:r>
          </a:p>
          <a:p>
            <a:pPr marL="760659" lvl="1" indent="-380329">
              <a:lnSpc>
                <a:spcPts val="4227"/>
              </a:lnSpc>
              <a:buFont typeface="Arial"/>
              <a:buChar char="•"/>
            </a:pPr>
            <a:r>
              <a:rPr lang="en-US" sz="3523" spc="21" dirty="0">
                <a:solidFill>
                  <a:srgbClr val="141E2B"/>
                </a:solidFill>
                <a:latin typeface="Century Gothic Paneuropean Bold"/>
              </a:rPr>
              <a:t>To make up for lost learning during Covid, there is a compulsory summer school for 4 weeks.</a:t>
            </a:r>
          </a:p>
          <a:p>
            <a:pPr marL="760659" lvl="1" indent="-380329">
              <a:lnSpc>
                <a:spcPts val="4227"/>
              </a:lnSpc>
              <a:buFont typeface="Arial"/>
              <a:buChar char="•"/>
            </a:pPr>
            <a:r>
              <a:rPr lang="en-US" sz="3523" spc="21" dirty="0">
                <a:solidFill>
                  <a:srgbClr val="141E2B"/>
                </a:solidFill>
                <a:latin typeface="Century Gothic Paneuropean"/>
              </a:rPr>
              <a:t>Students who fail in a subject, will have to re-sit the year.  This means that you will be kept back a year.</a:t>
            </a:r>
          </a:p>
          <a:p>
            <a:pPr marL="760659" lvl="1" indent="-380329">
              <a:lnSpc>
                <a:spcPts val="4227"/>
              </a:lnSpc>
              <a:buFont typeface="Arial"/>
              <a:buChar char="•"/>
            </a:pPr>
            <a:r>
              <a:rPr lang="en-US" sz="3523" spc="21" dirty="0">
                <a:solidFill>
                  <a:srgbClr val="141E2B"/>
                </a:solidFill>
                <a:latin typeface="Century Gothic Paneuropean Bold"/>
              </a:rPr>
              <a:t>If you receive any negative </a:t>
            </a:r>
            <a:r>
              <a:rPr lang="en-US" sz="3523" spc="21" dirty="0" err="1">
                <a:solidFill>
                  <a:srgbClr val="141E2B"/>
                </a:solidFill>
                <a:latin typeface="Century Gothic Paneuropean Bold"/>
              </a:rPr>
              <a:t>behaviour</a:t>
            </a:r>
            <a:r>
              <a:rPr lang="en-US" sz="3523" spc="21" dirty="0">
                <a:solidFill>
                  <a:srgbClr val="141E2B"/>
                </a:solidFill>
                <a:latin typeface="Century Gothic Paneuropean Bold"/>
              </a:rPr>
              <a:t> points in a week, you will attend Saturday school.</a:t>
            </a:r>
          </a:p>
          <a:p>
            <a:pPr marL="760659" lvl="1" indent="-380329">
              <a:lnSpc>
                <a:spcPts val="4227"/>
              </a:lnSpc>
              <a:buFont typeface="Arial"/>
              <a:buChar char="•"/>
            </a:pPr>
            <a:r>
              <a:rPr lang="en-US" sz="3523" spc="21" dirty="0">
                <a:solidFill>
                  <a:srgbClr val="141E2B"/>
                </a:solidFill>
                <a:latin typeface="Century Gothic Paneuropean"/>
              </a:rPr>
              <a:t>Students who have the most </a:t>
            </a:r>
            <a:r>
              <a:rPr lang="en-US" sz="3523" spc="21" dirty="0" err="1">
                <a:solidFill>
                  <a:srgbClr val="141E2B"/>
                </a:solidFill>
                <a:latin typeface="Century Gothic Paneuropean"/>
              </a:rPr>
              <a:t>behaviour</a:t>
            </a:r>
            <a:r>
              <a:rPr lang="en-US" sz="3523" spc="21" dirty="0">
                <a:solidFill>
                  <a:srgbClr val="141E2B"/>
                </a:solidFill>
                <a:latin typeface="Century Gothic Paneuropean"/>
              </a:rPr>
              <a:t> points in school will wear a sandwich board stating: My </a:t>
            </a:r>
            <a:r>
              <a:rPr lang="en-US" sz="3523" spc="21" dirty="0" err="1">
                <a:solidFill>
                  <a:srgbClr val="141E2B"/>
                </a:solidFill>
                <a:latin typeface="Century Gothic Paneuropean"/>
              </a:rPr>
              <a:t>behaviour</a:t>
            </a:r>
            <a:r>
              <a:rPr lang="en-US" sz="3523" spc="21" dirty="0">
                <a:solidFill>
                  <a:srgbClr val="141E2B"/>
                </a:solidFill>
                <a:latin typeface="Century Gothic Paneuropean"/>
              </a:rPr>
              <a:t> is unacceptable.</a:t>
            </a:r>
          </a:p>
          <a:p>
            <a:pPr>
              <a:lnSpc>
                <a:spcPts val="3507"/>
              </a:lnSpc>
              <a:spcBef>
                <a:spcPct val="0"/>
              </a:spcBef>
            </a:pPr>
            <a:endParaRPr lang="en-US" sz="3523" spc="21" dirty="0">
              <a:solidFill>
                <a:srgbClr val="141E2B"/>
              </a:solidFill>
              <a:latin typeface="Century Gothic Paneurope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9158" y="283781"/>
            <a:ext cx="17274922" cy="1133890"/>
            <a:chOff x="0" y="0"/>
            <a:chExt cx="4549774" cy="2986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49774" cy="298638"/>
            </a:xfrm>
            <a:custGeom>
              <a:avLst/>
              <a:gdLst/>
              <a:ahLst/>
              <a:cxnLst/>
              <a:rect l="l" t="t" r="r" b="b"/>
              <a:pathLst>
                <a:path w="4549774" h="298638">
                  <a:moveTo>
                    <a:pt x="22856" y="0"/>
                  </a:moveTo>
                  <a:lnTo>
                    <a:pt x="4526918" y="0"/>
                  </a:lnTo>
                  <a:cubicBezTo>
                    <a:pt x="4539541" y="0"/>
                    <a:pt x="4549774" y="10233"/>
                    <a:pt x="4549774" y="22856"/>
                  </a:cubicBezTo>
                  <a:lnTo>
                    <a:pt x="4549774" y="275781"/>
                  </a:lnTo>
                  <a:cubicBezTo>
                    <a:pt x="4549774" y="288405"/>
                    <a:pt x="4539541" y="298638"/>
                    <a:pt x="4526918" y="298638"/>
                  </a:cubicBezTo>
                  <a:lnTo>
                    <a:pt x="22856" y="298638"/>
                  </a:lnTo>
                  <a:cubicBezTo>
                    <a:pt x="10233" y="298638"/>
                    <a:pt x="0" y="288405"/>
                    <a:pt x="0" y="275781"/>
                  </a:cubicBezTo>
                  <a:lnTo>
                    <a:pt x="0" y="22856"/>
                  </a:lnTo>
                  <a:cubicBezTo>
                    <a:pt x="0" y="10233"/>
                    <a:pt x="10233" y="0"/>
                    <a:pt x="22856" y="0"/>
                  </a:cubicBezTo>
                  <a:close/>
                </a:path>
              </a:pathLst>
            </a:custGeom>
            <a:solidFill>
              <a:srgbClr val="62CACA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99"/>
                </a:lnSpc>
              </a:pPr>
              <a:endParaRPr/>
            </a:p>
            <a:p>
              <a:pPr algn="ctr">
                <a:lnSpc>
                  <a:spcPts val="60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78111" y="5944523"/>
            <a:ext cx="4925833" cy="3989674"/>
            <a:chOff x="0" y="0"/>
            <a:chExt cx="1297339" cy="10507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7339" cy="1050778"/>
            </a:xfrm>
            <a:custGeom>
              <a:avLst/>
              <a:gdLst/>
              <a:ahLst/>
              <a:cxnLst/>
              <a:rect l="l" t="t" r="r" b="b"/>
              <a:pathLst>
                <a:path w="1297339" h="1050778">
                  <a:moveTo>
                    <a:pt x="0" y="0"/>
                  </a:moveTo>
                  <a:lnTo>
                    <a:pt x="1297339" y="0"/>
                  </a:lnTo>
                  <a:lnTo>
                    <a:pt x="1297339" y="1050778"/>
                  </a:lnTo>
                  <a:lnTo>
                    <a:pt x="0" y="105077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62CACA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78111" y="2147287"/>
            <a:ext cx="16700142" cy="8152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4500" spc="27">
                <a:solidFill>
                  <a:srgbClr val="141E2B"/>
                </a:solidFill>
                <a:latin typeface="Century Gothic Paneuropean"/>
              </a:rPr>
              <a:t>Imagine you have the power to change the world.  </a:t>
            </a:r>
          </a:p>
          <a:p>
            <a:pPr>
              <a:lnSpc>
                <a:spcPts val="5400"/>
              </a:lnSpc>
            </a:pPr>
            <a:endParaRPr lang="en-US" sz="4500" spc="27">
              <a:solidFill>
                <a:srgbClr val="141E2B"/>
              </a:solidFill>
              <a:latin typeface="Century Gothic Paneuropean"/>
            </a:endParaRPr>
          </a:p>
          <a:p>
            <a:pPr>
              <a:lnSpc>
                <a:spcPts val="5400"/>
              </a:lnSpc>
            </a:pPr>
            <a:r>
              <a:rPr lang="en-US" sz="4500" spc="27">
                <a:solidFill>
                  <a:srgbClr val="141E2B"/>
                </a:solidFill>
                <a:latin typeface="Century Gothic Paneuropean"/>
              </a:rPr>
              <a:t>What would your perfect world look like?  </a:t>
            </a:r>
          </a:p>
          <a:p>
            <a:pPr>
              <a:lnSpc>
                <a:spcPts val="5400"/>
              </a:lnSpc>
            </a:pPr>
            <a:endParaRPr lang="en-US" sz="4500" spc="27">
              <a:solidFill>
                <a:srgbClr val="141E2B"/>
              </a:solidFill>
              <a:latin typeface="Century Gothic Paneuropean"/>
            </a:endParaRPr>
          </a:p>
          <a:p>
            <a:pPr>
              <a:lnSpc>
                <a:spcPts val="5400"/>
              </a:lnSpc>
            </a:pPr>
            <a:r>
              <a:rPr lang="en-US" sz="4500" spc="27">
                <a:solidFill>
                  <a:srgbClr val="141E2B"/>
                </a:solidFill>
                <a:latin typeface="Century Gothic Paneuropean"/>
              </a:rPr>
              <a:t>Discuss your ideas with your partner.  You could consider:</a:t>
            </a:r>
          </a:p>
          <a:p>
            <a:pPr>
              <a:lnSpc>
                <a:spcPts val="5400"/>
              </a:lnSpc>
            </a:pPr>
            <a:endParaRPr lang="en-US" sz="4500" spc="27">
              <a:solidFill>
                <a:srgbClr val="141E2B"/>
              </a:solidFill>
              <a:latin typeface="Century Gothic Paneuropean"/>
            </a:endParaRPr>
          </a:p>
          <a:p>
            <a:pPr marL="971550" lvl="1" indent="-485775">
              <a:lnSpc>
                <a:spcPts val="5400"/>
              </a:lnSpc>
              <a:buFont typeface="Arial"/>
              <a:buChar char="•"/>
            </a:pPr>
            <a:r>
              <a:rPr lang="en-US" sz="4500" spc="27">
                <a:solidFill>
                  <a:srgbClr val="141E2B"/>
                </a:solidFill>
                <a:latin typeface="Century Gothic Paneuropean"/>
              </a:rPr>
              <a:t>School</a:t>
            </a:r>
          </a:p>
          <a:p>
            <a:pPr marL="971550" lvl="1" indent="-485775">
              <a:lnSpc>
                <a:spcPts val="5400"/>
              </a:lnSpc>
              <a:buFont typeface="Arial"/>
              <a:buChar char="•"/>
            </a:pPr>
            <a:r>
              <a:rPr lang="en-US" sz="4500" spc="27">
                <a:solidFill>
                  <a:srgbClr val="141E2B"/>
                </a:solidFill>
                <a:latin typeface="Century Gothic Paneuropean"/>
              </a:rPr>
              <a:t>Work</a:t>
            </a:r>
          </a:p>
          <a:p>
            <a:pPr marL="971550" lvl="1" indent="-485775">
              <a:lnSpc>
                <a:spcPts val="5400"/>
              </a:lnSpc>
              <a:buFont typeface="Arial"/>
              <a:buChar char="•"/>
            </a:pPr>
            <a:r>
              <a:rPr lang="en-US" sz="4500" spc="27">
                <a:solidFill>
                  <a:srgbClr val="141E2B"/>
                </a:solidFill>
                <a:latin typeface="Century Gothic Paneuropean"/>
              </a:rPr>
              <a:t>Housing</a:t>
            </a:r>
          </a:p>
          <a:p>
            <a:pPr marL="971550" lvl="1" indent="-485775">
              <a:lnSpc>
                <a:spcPts val="5400"/>
              </a:lnSpc>
              <a:buFont typeface="Arial"/>
              <a:buChar char="•"/>
            </a:pPr>
            <a:r>
              <a:rPr lang="en-US" sz="4500" spc="27">
                <a:solidFill>
                  <a:srgbClr val="141E2B"/>
                </a:solidFill>
                <a:latin typeface="Century Gothic Paneuropean"/>
              </a:rPr>
              <a:t>Jobs</a:t>
            </a:r>
          </a:p>
          <a:p>
            <a:pPr marL="971550" lvl="1" indent="-485775">
              <a:lnSpc>
                <a:spcPts val="5400"/>
              </a:lnSpc>
              <a:buFont typeface="Arial"/>
              <a:buChar char="•"/>
            </a:pPr>
            <a:r>
              <a:rPr lang="en-US" sz="4500" spc="27">
                <a:solidFill>
                  <a:srgbClr val="141E2B"/>
                </a:solidFill>
                <a:latin typeface="Century Gothic Paneuropean"/>
              </a:rPr>
              <a:t>Laws</a:t>
            </a:r>
          </a:p>
          <a:p>
            <a:pPr>
              <a:lnSpc>
                <a:spcPts val="4799"/>
              </a:lnSpc>
              <a:spcBef>
                <a:spcPct val="0"/>
              </a:spcBef>
            </a:pPr>
            <a:endParaRPr lang="en-US" sz="4500" spc="27">
              <a:solidFill>
                <a:srgbClr val="141E2B"/>
              </a:solidFill>
              <a:latin typeface="Century Gothic Paneuropean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1411156" y="5944523"/>
            <a:ext cx="6422924" cy="3989674"/>
          </a:xfrm>
          <a:custGeom>
            <a:avLst/>
            <a:gdLst/>
            <a:ahLst/>
            <a:cxnLst/>
            <a:rect l="l" t="t" r="r" b="b"/>
            <a:pathLst>
              <a:path w="6422924" h="3989674">
                <a:moveTo>
                  <a:pt x="0" y="0"/>
                </a:moveTo>
                <a:lnTo>
                  <a:pt x="6422924" y="0"/>
                </a:lnTo>
                <a:lnTo>
                  <a:pt x="6422924" y="3989675"/>
                </a:lnTo>
                <a:lnTo>
                  <a:pt x="0" y="39896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629" b="-362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6527116" y="5981373"/>
            <a:ext cx="4160868" cy="3952825"/>
          </a:xfrm>
          <a:custGeom>
            <a:avLst/>
            <a:gdLst/>
            <a:ahLst/>
            <a:cxnLst/>
            <a:rect l="l" t="t" r="r" b="b"/>
            <a:pathLst>
              <a:path w="4160868" h="3952825">
                <a:moveTo>
                  <a:pt x="0" y="0"/>
                </a:moveTo>
                <a:lnTo>
                  <a:pt x="4160868" y="0"/>
                </a:lnTo>
                <a:lnTo>
                  <a:pt x="4160868" y="3952825"/>
                </a:lnTo>
                <a:lnTo>
                  <a:pt x="0" y="395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16734300" y="9943723"/>
            <a:ext cx="1553700" cy="3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spc="10">
                <a:solidFill>
                  <a:srgbClr val="141E2B"/>
                </a:solidFill>
                <a:latin typeface="Open Sans Bold"/>
              </a:rPr>
              <a:t>© We Teach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256620" y="264983"/>
            <a:ext cx="10721910" cy="1047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32"/>
              </a:lnSpc>
              <a:spcBef>
                <a:spcPct val="0"/>
              </a:spcBef>
            </a:pPr>
            <a:r>
              <a:rPr lang="en-US" sz="6110" spc="36">
                <a:solidFill>
                  <a:srgbClr val="141E2B"/>
                </a:solidFill>
                <a:latin typeface="Broadway"/>
              </a:rPr>
              <a:t>Create your own utopia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9158" y="283781"/>
            <a:ext cx="17274922" cy="1133890"/>
            <a:chOff x="0" y="0"/>
            <a:chExt cx="4549774" cy="2986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49774" cy="298638"/>
            </a:xfrm>
            <a:custGeom>
              <a:avLst/>
              <a:gdLst/>
              <a:ahLst/>
              <a:cxnLst/>
              <a:rect l="l" t="t" r="r" b="b"/>
              <a:pathLst>
                <a:path w="4549774" h="298638">
                  <a:moveTo>
                    <a:pt x="22856" y="0"/>
                  </a:moveTo>
                  <a:lnTo>
                    <a:pt x="4526918" y="0"/>
                  </a:lnTo>
                  <a:cubicBezTo>
                    <a:pt x="4539541" y="0"/>
                    <a:pt x="4549774" y="10233"/>
                    <a:pt x="4549774" y="22856"/>
                  </a:cubicBezTo>
                  <a:lnTo>
                    <a:pt x="4549774" y="275781"/>
                  </a:lnTo>
                  <a:cubicBezTo>
                    <a:pt x="4549774" y="288405"/>
                    <a:pt x="4539541" y="298638"/>
                    <a:pt x="4526918" y="298638"/>
                  </a:cubicBezTo>
                  <a:lnTo>
                    <a:pt x="22856" y="298638"/>
                  </a:lnTo>
                  <a:cubicBezTo>
                    <a:pt x="10233" y="298638"/>
                    <a:pt x="0" y="288405"/>
                    <a:pt x="0" y="275781"/>
                  </a:cubicBezTo>
                  <a:lnTo>
                    <a:pt x="0" y="22856"/>
                  </a:lnTo>
                  <a:cubicBezTo>
                    <a:pt x="0" y="10233"/>
                    <a:pt x="10233" y="0"/>
                    <a:pt x="22856" y="0"/>
                  </a:cubicBezTo>
                  <a:close/>
                </a:path>
              </a:pathLst>
            </a:custGeom>
            <a:solidFill>
              <a:srgbClr val="62CACA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99"/>
                </a:lnSpc>
              </a:pPr>
              <a:endParaRPr/>
            </a:p>
            <a:p>
              <a:pPr algn="ctr">
                <a:lnSpc>
                  <a:spcPts val="60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198345" y="1718608"/>
            <a:ext cx="4911557" cy="5385810"/>
            <a:chOff x="0" y="0"/>
            <a:chExt cx="1293579" cy="141848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3579" cy="1418485"/>
            </a:xfrm>
            <a:custGeom>
              <a:avLst/>
              <a:gdLst/>
              <a:ahLst/>
              <a:cxnLst/>
              <a:rect l="l" t="t" r="r" b="b"/>
              <a:pathLst>
                <a:path w="1293579" h="1418485">
                  <a:moveTo>
                    <a:pt x="0" y="0"/>
                  </a:moveTo>
                  <a:lnTo>
                    <a:pt x="1293579" y="0"/>
                  </a:lnTo>
                  <a:lnTo>
                    <a:pt x="1293579" y="1418485"/>
                  </a:lnTo>
                  <a:lnTo>
                    <a:pt x="0" y="141848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62CACA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005563" y="1784055"/>
            <a:ext cx="4828518" cy="5581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1"/>
              </a:lnSpc>
            </a:pPr>
            <a:r>
              <a:rPr lang="en-US" sz="3001" spc="18">
                <a:solidFill>
                  <a:srgbClr val="141E2B"/>
                </a:solidFill>
                <a:latin typeface="Century Gothic Paneuropean Bold"/>
              </a:rPr>
              <a:t>Success criteria</a:t>
            </a:r>
          </a:p>
          <a:p>
            <a:pPr algn="ctr">
              <a:lnSpc>
                <a:spcPts val="3601"/>
              </a:lnSpc>
            </a:pPr>
            <a:endParaRPr lang="en-US" sz="3001" spc="18">
              <a:solidFill>
                <a:srgbClr val="141E2B"/>
              </a:solidFill>
              <a:latin typeface="Century Gothic Paneuropean Bold"/>
            </a:endParaRPr>
          </a:p>
          <a:p>
            <a:pPr algn="ctr">
              <a:lnSpc>
                <a:spcPts val="3601"/>
              </a:lnSpc>
            </a:pPr>
            <a:r>
              <a:rPr lang="en-US" sz="3001" spc="18">
                <a:solidFill>
                  <a:srgbClr val="141E2B"/>
                </a:solidFill>
                <a:latin typeface="Century Gothic Paneuropean"/>
              </a:rPr>
              <a:t>In your writing, try to:</a:t>
            </a:r>
          </a:p>
          <a:p>
            <a:pPr marL="647983" lvl="1" indent="-323992">
              <a:lnSpc>
                <a:spcPts val="3601"/>
              </a:lnSpc>
              <a:buFont typeface="Arial"/>
              <a:buChar char="•"/>
            </a:pPr>
            <a:r>
              <a:rPr lang="en-US" sz="3001" spc="18">
                <a:solidFill>
                  <a:srgbClr val="141E2B"/>
                </a:solidFill>
                <a:latin typeface="Century Gothic Paneuropean"/>
              </a:rPr>
              <a:t>Give detailed reasons for your ideas.</a:t>
            </a:r>
          </a:p>
          <a:p>
            <a:pPr marL="647983" lvl="1" indent="-323992">
              <a:lnSpc>
                <a:spcPts val="3601"/>
              </a:lnSpc>
              <a:buFont typeface="Arial"/>
              <a:buChar char="•"/>
            </a:pPr>
            <a:r>
              <a:rPr lang="en-US" sz="3001" spc="18">
                <a:solidFill>
                  <a:srgbClr val="141E2B"/>
                </a:solidFill>
                <a:latin typeface="Century Gothic Paneuropean"/>
              </a:rPr>
              <a:t>Consider life for different members of society.</a:t>
            </a:r>
          </a:p>
          <a:p>
            <a:pPr marL="647983" lvl="1" indent="-323992">
              <a:lnSpc>
                <a:spcPts val="3601"/>
              </a:lnSpc>
              <a:buFont typeface="Arial"/>
              <a:buChar char="•"/>
            </a:pPr>
            <a:r>
              <a:rPr lang="en-US" sz="3001" spc="18">
                <a:solidFill>
                  <a:srgbClr val="141E2B"/>
                </a:solidFill>
                <a:latin typeface="Century Gothic Paneuropean"/>
              </a:rPr>
              <a:t>Ensure you explain your ideas in full sentences.</a:t>
            </a:r>
          </a:p>
          <a:p>
            <a:pPr algn="ctr">
              <a:lnSpc>
                <a:spcPts val="1439"/>
              </a:lnSpc>
            </a:pPr>
            <a:endParaRPr lang="en-US" sz="3001" spc="18">
              <a:solidFill>
                <a:srgbClr val="141E2B"/>
              </a:solidFill>
              <a:latin typeface="Century Gothic Paneuropean"/>
            </a:endParaRPr>
          </a:p>
          <a:p>
            <a:pPr algn="ctr">
              <a:lnSpc>
                <a:spcPts val="1664"/>
              </a:lnSpc>
            </a:pPr>
            <a:endParaRPr lang="en-US" sz="3001" spc="18">
              <a:solidFill>
                <a:srgbClr val="141E2B"/>
              </a:solidFill>
              <a:latin typeface="Century Gothic Paneuropean"/>
            </a:endParaRPr>
          </a:p>
          <a:p>
            <a:pPr algn="ctr">
              <a:lnSpc>
                <a:spcPts val="1279"/>
              </a:lnSpc>
              <a:spcBef>
                <a:spcPct val="0"/>
              </a:spcBef>
            </a:pPr>
            <a:endParaRPr lang="en-US" sz="3001" spc="18">
              <a:solidFill>
                <a:srgbClr val="141E2B"/>
              </a:solidFill>
              <a:latin typeface="Century Gothic Paneuropea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734300" y="9943723"/>
            <a:ext cx="1553700" cy="3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spc="10">
                <a:solidFill>
                  <a:srgbClr val="141E2B"/>
                </a:solidFill>
                <a:latin typeface="Open Sans Bold"/>
              </a:rPr>
              <a:t>© We Teach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256620" y="264983"/>
            <a:ext cx="10721910" cy="1047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32"/>
              </a:lnSpc>
              <a:spcBef>
                <a:spcPct val="0"/>
              </a:spcBef>
            </a:pPr>
            <a:r>
              <a:rPr lang="en-US" sz="6110" spc="36">
                <a:solidFill>
                  <a:srgbClr val="141E2B"/>
                </a:solidFill>
                <a:latin typeface="Broadway"/>
              </a:rPr>
              <a:t>Create your own utopia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6694" y="1525121"/>
            <a:ext cx="12638869" cy="8409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0"/>
              </a:lnSpc>
            </a:pPr>
            <a:r>
              <a:rPr lang="en-US" sz="3300" spc="19">
                <a:solidFill>
                  <a:srgbClr val="141E2B"/>
                </a:solidFill>
                <a:latin typeface="Century Gothic Paneuropean Bold"/>
              </a:rPr>
              <a:t>Use these prompts to help you to create your utopia:</a:t>
            </a:r>
          </a:p>
          <a:p>
            <a:pPr>
              <a:lnSpc>
                <a:spcPts val="3960"/>
              </a:lnSpc>
            </a:pPr>
            <a:endParaRPr lang="en-US" sz="3300" spc="19">
              <a:solidFill>
                <a:srgbClr val="141E2B"/>
              </a:solidFill>
              <a:latin typeface="Century Gothic Paneuropean Bold"/>
            </a:endParaRPr>
          </a:p>
          <a:p>
            <a:pPr marL="712476" lvl="1" indent="-356238">
              <a:lnSpc>
                <a:spcPts val="3960"/>
              </a:lnSpc>
              <a:buFont typeface="Arial"/>
              <a:buChar char="•"/>
            </a:pPr>
            <a:r>
              <a:rPr lang="en-US" sz="3300" spc="19">
                <a:solidFill>
                  <a:srgbClr val="141E2B"/>
                </a:solidFill>
                <a:latin typeface="Century Gothic Paneuropean"/>
              </a:rPr>
              <a:t>Who would be in charge?Would they be voted in or would they take control?</a:t>
            </a:r>
          </a:p>
          <a:p>
            <a:pPr marL="712476" lvl="1" indent="-356238">
              <a:lnSpc>
                <a:spcPts val="3960"/>
              </a:lnSpc>
              <a:buFont typeface="Arial"/>
              <a:buChar char="•"/>
            </a:pPr>
            <a:r>
              <a:rPr lang="en-US" sz="3300" spc="19">
                <a:solidFill>
                  <a:srgbClr val="141E2B"/>
                </a:solidFill>
                <a:latin typeface="Century Gothic Paneuropean"/>
              </a:rPr>
              <a:t>Would children have to go to school? Would people have to go to work?</a:t>
            </a:r>
          </a:p>
          <a:p>
            <a:pPr marL="712476" lvl="1" indent="-356238">
              <a:lnSpc>
                <a:spcPts val="3960"/>
              </a:lnSpc>
              <a:buFont typeface="Arial"/>
              <a:buChar char="•"/>
            </a:pPr>
            <a:r>
              <a:rPr lang="en-US" sz="3300" spc="19">
                <a:solidFill>
                  <a:srgbClr val="141E2B"/>
                </a:solidFill>
                <a:latin typeface="Century Gothic Paneuropean"/>
              </a:rPr>
              <a:t>Where would people live?How would they pay for things?</a:t>
            </a:r>
          </a:p>
          <a:p>
            <a:pPr marL="712476" lvl="1" indent="-356238">
              <a:lnSpc>
                <a:spcPts val="3960"/>
              </a:lnSpc>
              <a:buFont typeface="Arial"/>
              <a:buChar char="•"/>
            </a:pPr>
            <a:r>
              <a:rPr lang="en-US" sz="3300" spc="19">
                <a:solidFill>
                  <a:srgbClr val="141E2B"/>
                </a:solidFill>
                <a:latin typeface="Century Gothic Paneuropean"/>
              </a:rPr>
              <a:t>Would you add or change any laws?</a:t>
            </a:r>
          </a:p>
          <a:p>
            <a:pPr marL="712476" lvl="1" indent="-356238">
              <a:lnSpc>
                <a:spcPts val="3960"/>
              </a:lnSpc>
              <a:buFont typeface="Arial"/>
              <a:buChar char="•"/>
            </a:pPr>
            <a:r>
              <a:rPr lang="en-US" sz="3300" spc="19">
                <a:solidFill>
                  <a:srgbClr val="141E2B"/>
                </a:solidFill>
                <a:latin typeface="Century Gothic Paneuropean"/>
              </a:rPr>
              <a:t>How would you enforce your rules? Would there be any punishments?</a:t>
            </a:r>
          </a:p>
          <a:p>
            <a:pPr>
              <a:lnSpc>
                <a:spcPts val="3960"/>
              </a:lnSpc>
            </a:pPr>
            <a:endParaRPr lang="en-US" sz="3300" spc="19">
              <a:solidFill>
                <a:srgbClr val="141E2B"/>
              </a:solidFill>
              <a:latin typeface="Century Gothic Paneuropean"/>
            </a:endParaRPr>
          </a:p>
          <a:p>
            <a:pPr>
              <a:lnSpc>
                <a:spcPts val="3960"/>
              </a:lnSpc>
            </a:pPr>
            <a:r>
              <a:rPr lang="en-US" sz="3300" spc="19">
                <a:solidFill>
                  <a:srgbClr val="141E2B"/>
                </a:solidFill>
                <a:latin typeface="Century Gothic Paneuropean Bold"/>
              </a:rPr>
              <a:t>Challenge prompts:</a:t>
            </a:r>
          </a:p>
          <a:p>
            <a:pPr>
              <a:lnSpc>
                <a:spcPts val="3960"/>
              </a:lnSpc>
            </a:pPr>
            <a:endParaRPr lang="en-US" sz="3300" spc="19">
              <a:solidFill>
                <a:srgbClr val="141E2B"/>
              </a:solidFill>
              <a:latin typeface="Century Gothic Paneuropean Bold"/>
            </a:endParaRPr>
          </a:p>
          <a:p>
            <a:pPr marL="712476" lvl="1" indent="-356238">
              <a:lnSpc>
                <a:spcPts val="3960"/>
              </a:lnSpc>
              <a:buFont typeface="Arial"/>
              <a:buChar char="•"/>
            </a:pPr>
            <a:r>
              <a:rPr lang="en-US" sz="3300" spc="19">
                <a:solidFill>
                  <a:srgbClr val="141E2B"/>
                </a:solidFill>
                <a:latin typeface="Century Gothic Paneuropean"/>
              </a:rPr>
              <a:t>Would your perfect world have a welfare system to look after the poor? </a:t>
            </a:r>
          </a:p>
          <a:p>
            <a:pPr marL="712476" lvl="1" indent="-356238" algn="l">
              <a:lnSpc>
                <a:spcPts val="3960"/>
              </a:lnSpc>
              <a:buFont typeface="Arial"/>
              <a:buChar char="•"/>
            </a:pPr>
            <a:r>
              <a:rPr lang="en-US" sz="3300" spc="19">
                <a:solidFill>
                  <a:srgbClr val="141E2B"/>
                </a:solidFill>
                <a:latin typeface="Century Gothic Paneuropean"/>
              </a:rPr>
              <a:t>Would your society have a National Health Service (NHS) or private health care?</a:t>
            </a:r>
          </a:p>
        </p:txBody>
      </p:sp>
      <p:sp>
        <p:nvSpPr>
          <p:cNvPr id="12" name="Freeform 12"/>
          <p:cNvSpPr/>
          <p:nvPr/>
        </p:nvSpPr>
        <p:spPr>
          <a:xfrm>
            <a:off x="13198345" y="7365220"/>
            <a:ext cx="4911557" cy="2172302"/>
          </a:xfrm>
          <a:custGeom>
            <a:avLst/>
            <a:gdLst/>
            <a:ahLst/>
            <a:cxnLst/>
            <a:rect l="l" t="t" r="r" b="b"/>
            <a:pathLst>
              <a:path w="4911557" h="2172302">
                <a:moveTo>
                  <a:pt x="0" y="0"/>
                </a:moveTo>
                <a:lnTo>
                  <a:pt x="4911557" y="0"/>
                </a:lnTo>
                <a:lnTo>
                  <a:pt x="4911557" y="2172302"/>
                </a:lnTo>
                <a:lnTo>
                  <a:pt x="0" y="21723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5319" b="-25319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9158" y="-114037"/>
            <a:ext cx="17169687" cy="1804725"/>
            <a:chOff x="0" y="-104775"/>
            <a:chExt cx="4522057" cy="4753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2057" cy="311117"/>
            </a:xfrm>
            <a:custGeom>
              <a:avLst/>
              <a:gdLst/>
              <a:ahLst/>
              <a:cxnLst/>
              <a:rect l="l" t="t" r="r" b="b"/>
              <a:pathLst>
                <a:path w="4522057" h="311117">
                  <a:moveTo>
                    <a:pt x="22996" y="0"/>
                  </a:moveTo>
                  <a:lnTo>
                    <a:pt x="4499060" y="0"/>
                  </a:lnTo>
                  <a:cubicBezTo>
                    <a:pt x="4505159" y="0"/>
                    <a:pt x="4511008" y="2423"/>
                    <a:pt x="4515321" y="6735"/>
                  </a:cubicBezTo>
                  <a:cubicBezTo>
                    <a:pt x="4519634" y="11048"/>
                    <a:pt x="4522057" y="16897"/>
                    <a:pt x="4522057" y="22996"/>
                  </a:cubicBezTo>
                  <a:lnTo>
                    <a:pt x="4522057" y="288121"/>
                  </a:lnTo>
                  <a:cubicBezTo>
                    <a:pt x="4522057" y="294220"/>
                    <a:pt x="4519634" y="300069"/>
                    <a:pt x="4515321" y="304382"/>
                  </a:cubicBezTo>
                  <a:cubicBezTo>
                    <a:pt x="4511008" y="308695"/>
                    <a:pt x="4505159" y="311117"/>
                    <a:pt x="4499060" y="311117"/>
                  </a:cubicBezTo>
                  <a:lnTo>
                    <a:pt x="22996" y="311117"/>
                  </a:lnTo>
                  <a:cubicBezTo>
                    <a:pt x="10296" y="311117"/>
                    <a:pt x="0" y="300822"/>
                    <a:pt x="0" y="288121"/>
                  </a:cubicBezTo>
                  <a:lnTo>
                    <a:pt x="0" y="22996"/>
                  </a:lnTo>
                  <a:cubicBezTo>
                    <a:pt x="0" y="16897"/>
                    <a:pt x="2423" y="11048"/>
                    <a:pt x="6735" y="6735"/>
                  </a:cubicBezTo>
                  <a:cubicBezTo>
                    <a:pt x="11048" y="2423"/>
                    <a:pt x="16897" y="0"/>
                    <a:pt x="22996" y="0"/>
                  </a:cubicBezTo>
                  <a:close/>
                </a:path>
              </a:pathLst>
            </a:custGeom>
            <a:solidFill>
              <a:srgbClr val="F0348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04775"/>
              <a:ext cx="4167596" cy="475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959"/>
                </a:lnSpc>
              </a:pPr>
              <a:r>
                <a:rPr lang="en-US" sz="5799" spc="34" dirty="0">
                  <a:solidFill>
                    <a:srgbClr val="000000"/>
                  </a:solidFill>
                  <a:latin typeface="Broadway"/>
                </a:rPr>
                <a:t>Peer assessment</a:t>
              </a:r>
            </a:p>
          </p:txBody>
        </p:sp>
      </p:grp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28038"/>
              </p:ext>
            </p:extLst>
          </p:nvPr>
        </p:nvGraphicFramePr>
        <p:xfrm>
          <a:off x="559157" y="1681162"/>
          <a:ext cx="11551239" cy="7629525"/>
        </p:xfrm>
        <a:graphic>
          <a:graphicData uri="http://schemas.openxmlformats.org/drawingml/2006/table">
            <a:tbl>
              <a:tblPr/>
              <a:tblGrid>
                <a:gridCol w="1155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9525">
                <a:tc>
                  <a:txBody>
                    <a:bodyPr/>
                    <a:lstStyle/>
                    <a:p>
                      <a:pPr algn="l">
                        <a:lnSpc>
                          <a:spcPts val="5599"/>
                        </a:lnSpc>
                        <a:defRPr/>
                      </a:pPr>
                      <a:r>
                        <a:rPr lang="en-US" sz="3999" spc="23" dirty="0">
                          <a:solidFill>
                            <a:srgbClr val="000000"/>
                          </a:solidFill>
                          <a:latin typeface="Century Gothic Paneuropean Bold"/>
                        </a:rPr>
                        <a:t>Share your work with someone else in the class.  Read their work and comment on the following:</a:t>
                      </a:r>
                      <a:endParaRPr lang="en-US" sz="1100" dirty="0"/>
                    </a:p>
                    <a:p>
                      <a:pPr>
                        <a:lnSpc>
                          <a:spcPts val="5599"/>
                        </a:lnSpc>
                      </a:pPr>
                      <a:endParaRPr lang="en-US" sz="1100" dirty="0"/>
                    </a:p>
                    <a:p>
                      <a:pPr marL="863599" lvl="1" indent="-431800">
                        <a:lnSpc>
                          <a:spcPts val="5599"/>
                        </a:lnSpc>
                        <a:buFont typeface="Arial"/>
                        <a:buChar char="•"/>
                      </a:pPr>
                      <a:r>
                        <a:rPr lang="en-US" sz="3999" spc="23" dirty="0">
                          <a:solidFill>
                            <a:srgbClr val="000000"/>
                          </a:solidFill>
                          <a:latin typeface="Century Gothic Paneuropean"/>
                        </a:rPr>
                        <a:t>Who would see their perfect world as a utopia? Who and why?</a:t>
                      </a:r>
                    </a:p>
                    <a:p>
                      <a:pPr marL="863599" lvl="1" indent="-431800">
                        <a:lnSpc>
                          <a:spcPts val="5599"/>
                        </a:lnSpc>
                        <a:buFont typeface="Arial"/>
                        <a:buChar char="•"/>
                      </a:pPr>
                      <a:r>
                        <a:rPr lang="en-US" sz="3999" spc="23" dirty="0">
                          <a:solidFill>
                            <a:srgbClr val="000000"/>
                          </a:solidFill>
                          <a:latin typeface="Century Gothic Paneuropean"/>
                        </a:rPr>
                        <a:t>Would anyone view their world as a dystopia?  Who and why?</a:t>
                      </a:r>
                    </a:p>
                    <a:p>
                      <a:pPr marL="863599" lvl="1" indent="-431800">
                        <a:lnSpc>
                          <a:spcPts val="5599"/>
                        </a:lnSpc>
                        <a:buFont typeface="Arial"/>
                        <a:buChar char="•"/>
                      </a:pPr>
                      <a:r>
                        <a:rPr lang="en-US" sz="3999" spc="23" dirty="0">
                          <a:solidFill>
                            <a:srgbClr val="000000"/>
                          </a:solidFill>
                          <a:latin typeface="Century Gothic Paneuropean"/>
                        </a:rPr>
                        <a:t>What would be the biggest challenge in this perfect world?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F03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3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03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03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15827336" y="9509749"/>
            <a:ext cx="1553700" cy="3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spc="10">
                <a:solidFill>
                  <a:srgbClr val="141E2B"/>
                </a:solidFill>
                <a:latin typeface="Open Sans Bold"/>
              </a:rPr>
              <a:t>© We Teach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496800" y="1690687"/>
            <a:ext cx="4762500" cy="55236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  <a:spcBef>
                <a:spcPct val="0"/>
              </a:spcBef>
            </a:pPr>
            <a:r>
              <a:rPr lang="en-US" sz="2999" spc="17" dirty="0">
                <a:solidFill>
                  <a:srgbClr val="141E2B"/>
                </a:solidFill>
                <a:latin typeface="Century Gothic Paneuropean Bold"/>
              </a:rPr>
              <a:t>Success criteria</a:t>
            </a:r>
          </a:p>
          <a:p>
            <a:pPr algn="ctr">
              <a:lnSpc>
                <a:spcPts val="3599"/>
              </a:lnSpc>
              <a:spcBef>
                <a:spcPct val="0"/>
              </a:spcBef>
            </a:pPr>
            <a:endParaRPr lang="en-US" sz="2999" spc="17" dirty="0">
              <a:solidFill>
                <a:srgbClr val="141E2B"/>
              </a:solidFill>
              <a:latin typeface="Century Gothic Paneuropean Bold"/>
            </a:endParaRPr>
          </a:p>
          <a:p>
            <a:pPr>
              <a:lnSpc>
                <a:spcPts val="3599"/>
              </a:lnSpc>
              <a:spcBef>
                <a:spcPct val="0"/>
              </a:spcBef>
            </a:pPr>
            <a:r>
              <a:rPr lang="en-US" sz="2999" spc="17" dirty="0">
                <a:solidFill>
                  <a:srgbClr val="141E2B"/>
                </a:solidFill>
                <a:latin typeface="Century Gothic Paneuropean"/>
              </a:rPr>
              <a:t>In your writing, try to:</a:t>
            </a:r>
          </a:p>
          <a:p>
            <a:pPr marL="647694" lvl="1" indent="-323847">
              <a:lnSpc>
                <a:spcPts val="3599"/>
              </a:lnSpc>
              <a:buFont typeface="Arial"/>
              <a:buChar char="•"/>
            </a:pPr>
            <a:r>
              <a:rPr lang="en-US" sz="2999" spc="17" dirty="0">
                <a:solidFill>
                  <a:srgbClr val="141E2B"/>
                </a:solidFill>
                <a:latin typeface="Century Gothic Paneuropean"/>
              </a:rPr>
              <a:t>Give detailed reasons for your ideas.</a:t>
            </a:r>
          </a:p>
          <a:p>
            <a:pPr marL="647694" lvl="1" indent="-323847">
              <a:lnSpc>
                <a:spcPts val="3599"/>
              </a:lnSpc>
              <a:buFont typeface="Arial"/>
              <a:buChar char="•"/>
            </a:pPr>
            <a:r>
              <a:rPr lang="en-US" sz="2999" spc="17" dirty="0">
                <a:solidFill>
                  <a:srgbClr val="141E2B"/>
                </a:solidFill>
                <a:latin typeface="Century Gothic Paneuropean"/>
              </a:rPr>
              <a:t>Consider life for different members of society.</a:t>
            </a:r>
          </a:p>
          <a:p>
            <a:pPr marL="647694" lvl="1" indent="-323847">
              <a:lnSpc>
                <a:spcPts val="3599"/>
              </a:lnSpc>
              <a:buFont typeface="Arial"/>
              <a:buChar char="•"/>
            </a:pPr>
            <a:r>
              <a:rPr lang="en-US" sz="2999" spc="17" dirty="0">
                <a:solidFill>
                  <a:srgbClr val="141E2B"/>
                </a:solidFill>
                <a:latin typeface="Century Gothic Paneuropean"/>
              </a:rPr>
              <a:t>Ensure you explain your ideas in full sentences.</a:t>
            </a:r>
          </a:p>
          <a:p>
            <a:pPr marL="647694" lvl="1" indent="-323847">
              <a:lnSpc>
                <a:spcPts val="3599"/>
              </a:lnSpc>
              <a:buFont typeface="Arial"/>
              <a:buChar char="•"/>
            </a:pPr>
            <a:endParaRPr lang="en-US" sz="2999" spc="17" dirty="0">
              <a:solidFill>
                <a:srgbClr val="141E2B"/>
              </a:solidFill>
              <a:latin typeface="Century Gothic Paneuropean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2986696" y="7085998"/>
            <a:ext cx="4911557" cy="2172302"/>
          </a:xfrm>
          <a:custGeom>
            <a:avLst/>
            <a:gdLst/>
            <a:ahLst/>
            <a:cxnLst/>
            <a:rect l="l" t="t" r="r" b="b"/>
            <a:pathLst>
              <a:path w="4911557" h="2172302">
                <a:moveTo>
                  <a:pt x="0" y="0"/>
                </a:moveTo>
                <a:lnTo>
                  <a:pt x="4911557" y="0"/>
                </a:lnTo>
                <a:lnTo>
                  <a:pt x="4911557" y="2172302"/>
                </a:lnTo>
                <a:lnTo>
                  <a:pt x="0" y="21723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5319" b="-25319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3406" y="603690"/>
            <a:ext cx="4852942" cy="9220484"/>
            <a:chOff x="0" y="0"/>
            <a:chExt cx="1278141" cy="24284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78141" cy="2428440"/>
            </a:xfrm>
            <a:custGeom>
              <a:avLst/>
              <a:gdLst/>
              <a:ahLst/>
              <a:cxnLst/>
              <a:rect l="l" t="t" r="r" b="b"/>
              <a:pathLst>
                <a:path w="1278141" h="2428440">
                  <a:moveTo>
                    <a:pt x="81361" y="0"/>
                  </a:moveTo>
                  <a:lnTo>
                    <a:pt x="1196781" y="0"/>
                  </a:lnTo>
                  <a:cubicBezTo>
                    <a:pt x="1241715" y="0"/>
                    <a:pt x="1278141" y="36426"/>
                    <a:pt x="1278141" y="81361"/>
                  </a:cubicBezTo>
                  <a:lnTo>
                    <a:pt x="1278141" y="2347080"/>
                  </a:lnTo>
                  <a:cubicBezTo>
                    <a:pt x="1278141" y="2392014"/>
                    <a:pt x="1241715" y="2428440"/>
                    <a:pt x="1196781" y="2428440"/>
                  </a:cubicBezTo>
                  <a:lnTo>
                    <a:pt x="81361" y="2428440"/>
                  </a:lnTo>
                  <a:cubicBezTo>
                    <a:pt x="36426" y="2428440"/>
                    <a:pt x="0" y="2392014"/>
                    <a:pt x="0" y="2347080"/>
                  </a:cubicBezTo>
                  <a:lnTo>
                    <a:pt x="0" y="81361"/>
                  </a:lnTo>
                  <a:cubicBezTo>
                    <a:pt x="0" y="36426"/>
                    <a:pt x="36426" y="0"/>
                    <a:pt x="81361" y="0"/>
                  </a:cubicBezTo>
                  <a:close/>
                </a:path>
              </a:pathLst>
            </a:custGeom>
            <a:solidFill>
              <a:srgbClr val="F7D61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04681" y="765665"/>
            <a:ext cx="11845988" cy="8896534"/>
            <a:chOff x="0" y="0"/>
            <a:chExt cx="3119931" cy="23431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119931" cy="2343120"/>
            </a:xfrm>
            <a:custGeom>
              <a:avLst/>
              <a:gdLst/>
              <a:ahLst/>
              <a:cxnLst/>
              <a:rect l="l" t="t" r="r" b="b"/>
              <a:pathLst>
                <a:path w="3119931" h="2343120">
                  <a:moveTo>
                    <a:pt x="33331" y="0"/>
                  </a:moveTo>
                  <a:lnTo>
                    <a:pt x="3086600" y="0"/>
                  </a:lnTo>
                  <a:cubicBezTo>
                    <a:pt x="3095440" y="0"/>
                    <a:pt x="3103918" y="3512"/>
                    <a:pt x="3110168" y="9762"/>
                  </a:cubicBezTo>
                  <a:cubicBezTo>
                    <a:pt x="3116419" y="16013"/>
                    <a:pt x="3119931" y="24491"/>
                    <a:pt x="3119931" y="33331"/>
                  </a:cubicBezTo>
                  <a:lnTo>
                    <a:pt x="3119931" y="2309789"/>
                  </a:lnTo>
                  <a:cubicBezTo>
                    <a:pt x="3119931" y="2318629"/>
                    <a:pt x="3116419" y="2327107"/>
                    <a:pt x="3110168" y="2333358"/>
                  </a:cubicBezTo>
                  <a:cubicBezTo>
                    <a:pt x="3103918" y="2339608"/>
                    <a:pt x="3095440" y="2343120"/>
                    <a:pt x="3086600" y="2343120"/>
                  </a:cubicBezTo>
                  <a:lnTo>
                    <a:pt x="33331" y="2343120"/>
                  </a:lnTo>
                  <a:cubicBezTo>
                    <a:pt x="14923" y="2343120"/>
                    <a:pt x="0" y="2328197"/>
                    <a:pt x="0" y="2309789"/>
                  </a:cubicBezTo>
                  <a:lnTo>
                    <a:pt x="0" y="33331"/>
                  </a:lnTo>
                  <a:cubicBezTo>
                    <a:pt x="0" y="24491"/>
                    <a:pt x="3512" y="16013"/>
                    <a:pt x="9762" y="9762"/>
                  </a:cubicBezTo>
                  <a:cubicBezTo>
                    <a:pt x="16013" y="3512"/>
                    <a:pt x="24491" y="0"/>
                    <a:pt x="33331" y="0"/>
                  </a:cubicBezTo>
                  <a:close/>
                </a:path>
              </a:pathLst>
            </a:custGeom>
            <a:solidFill>
              <a:srgbClr val="62CACA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465165" y="1389022"/>
            <a:ext cx="10925020" cy="8753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7"/>
              </a:lnSpc>
            </a:pPr>
            <a:r>
              <a:rPr lang="en-US" sz="5714" spc="-222">
                <a:solidFill>
                  <a:srgbClr val="141E2B"/>
                </a:solidFill>
                <a:latin typeface="Broadway"/>
              </a:rPr>
              <a:t>Tier 2 vocabulary</a:t>
            </a:r>
          </a:p>
          <a:p>
            <a:pPr algn="ctr">
              <a:lnSpc>
                <a:spcPts val="6857"/>
              </a:lnSpc>
            </a:pPr>
            <a:endParaRPr lang="en-US" sz="5714" spc="-222">
              <a:solidFill>
                <a:srgbClr val="141E2B"/>
              </a:solidFill>
              <a:latin typeface="Broadway"/>
            </a:endParaRPr>
          </a:p>
          <a:p>
            <a:pPr>
              <a:lnSpc>
                <a:spcPts val="6857"/>
              </a:lnSpc>
            </a:pPr>
            <a:r>
              <a:rPr lang="en-US" sz="5714" spc="-222">
                <a:solidFill>
                  <a:srgbClr val="141E2B"/>
                </a:solidFill>
                <a:latin typeface="Century Gothic Paneuropean Bold"/>
              </a:rPr>
              <a:t>Dystopia (n)</a:t>
            </a:r>
            <a:r>
              <a:rPr lang="en-US" sz="5714" spc="-222">
                <a:solidFill>
                  <a:srgbClr val="141E2B"/>
                </a:solidFill>
                <a:latin typeface="Century Gothic Paneuropean"/>
              </a:rPr>
              <a:t>: An imagined place where everything is bad and it is filled with injustice.</a:t>
            </a:r>
          </a:p>
          <a:p>
            <a:pPr>
              <a:lnSpc>
                <a:spcPts val="6857"/>
              </a:lnSpc>
            </a:pPr>
            <a:endParaRPr lang="en-US" sz="5714" spc="-222">
              <a:solidFill>
                <a:srgbClr val="141E2B"/>
              </a:solidFill>
              <a:latin typeface="Century Gothic Paneuropean"/>
            </a:endParaRPr>
          </a:p>
          <a:p>
            <a:pPr>
              <a:lnSpc>
                <a:spcPts val="6857"/>
              </a:lnSpc>
            </a:pPr>
            <a:r>
              <a:rPr lang="en-US" sz="5714" spc="-222">
                <a:solidFill>
                  <a:srgbClr val="141E2B"/>
                </a:solidFill>
                <a:latin typeface="Century Gothic Paneuropean Bold"/>
              </a:rPr>
              <a:t>Utopia</a:t>
            </a:r>
            <a:r>
              <a:rPr lang="en-US" sz="5714" spc="-222">
                <a:solidFill>
                  <a:srgbClr val="141E2B"/>
                </a:solidFill>
                <a:latin typeface="Century Gothic Paneuropean"/>
              </a:rPr>
              <a:t> </a:t>
            </a:r>
            <a:r>
              <a:rPr lang="en-US" sz="5714" spc="-222">
                <a:solidFill>
                  <a:srgbClr val="141E2B"/>
                </a:solidFill>
                <a:latin typeface="Century Gothic Paneuropean Bold"/>
              </a:rPr>
              <a:t>(n)</a:t>
            </a:r>
            <a:r>
              <a:rPr lang="en-US" sz="5714" spc="-222">
                <a:solidFill>
                  <a:srgbClr val="141E2B"/>
                </a:solidFill>
                <a:latin typeface="Century Gothic Paneuropean"/>
              </a:rPr>
              <a:t>:  An imagined place where everything is good and it is considered to be perfect.</a:t>
            </a:r>
          </a:p>
          <a:p>
            <a:pPr algn="ctr">
              <a:lnSpc>
                <a:spcPts val="6646"/>
              </a:lnSpc>
              <a:spcBef>
                <a:spcPct val="0"/>
              </a:spcBef>
            </a:pPr>
            <a:endParaRPr lang="en-US" sz="5714" spc="-222">
              <a:solidFill>
                <a:srgbClr val="141E2B"/>
              </a:solidFill>
              <a:latin typeface="Century Gothic Paneuropea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827336" y="9509749"/>
            <a:ext cx="1553700" cy="3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spc="10">
                <a:solidFill>
                  <a:srgbClr val="141E2B"/>
                </a:solidFill>
                <a:latin typeface="Open Sans Bold"/>
              </a:rPr>
              <a:t>© We Teach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76814" y="923925"/>
            <a:ext cx="3966126" cy="7952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4"/>
              </a:lnSpc>
            </a:pPr>
            <a:r>
              <a:rPr lang="en-US" sz="5311" spc="-207">
                <a:solidFill>
                  <a:srgbClr val="141E2B"/>
                </a:solidFill>
                <a:latin typeface="Broadway"/>
              </a:rPr>
              <a:t>Lesson aims</a:t>
            </a:r>
          </a:p>
          <a:p>
            <a:pPr algn="ctr">
              <a:lnSpc>
                <a:spcPts val="6374"/>
              </a:lnSpc>
            </a:pPr>
            <a:endParaRPr lang="en-US" sz="5311" spc="-207">
              <a:solidFill>
                <a:srgbClr val="141E2B"/>
              </a:solidFill>
              <a:latin typeface="Broadway"/>
            </a:endParaRPr>
          </a:p>
          <a:p>
            <a:pPr algn="ctr">
              <a:lnSpc>
                <a:spcPts val="6374"/>
              </a:lnSpc>
            </a:pPr>
            <a:r>
              <a:rPr lang="en-US" sz="5311" spc="-207">
                <a:solidFill>
                  <a:srgbClr val="141E2B"/>
                </a:solidFill>
                <a:latin typeface="Century Gothic Paneuropean"/>
              </a:rPr>
              <a:t>How do writers present political ideas?</a:t>
            </a:r>
          </a:p>
          <a:p>
            <a:pPr algn="ctr">
              <a:lnSpc>
                <a:spcPts val="5774"/>
              </a:lnSpc>
            </a:pPr>
            <a:endParaRPr lang="en-US" sz="5311" spc="-207">
              <a:solidFill>
                <a:srgbClr val="141E2B"/>
              </a:solidFill>
              <a:latin typeface="Century Gothic Paneuropean"/>
            </a:endParaRPr>
          </a:p>
          <a:p>
            <a:pPr algn="ctr">
              <a:lnSpc>
                <a:spcPts val="5774"/>
              </a:lnSpc>
              <a:spcBef>
                <a:spcPct val="0"/>
              </a:spcBef>
            </a:pPr>
            <a:endParaRPr lang="en-US" sz="5311" spc="-207">
              <a:solidFill>
                <a:srgbClr val="141E2B"/>
              </a:solidFill>
              <a:latin typeface="Century Gothic Paneurope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3406" y="603690"/>
            <a:ext cx="4852942" cy="9220484"/>
            <a:chOff x="0" y="0"/>
            <a:chExt cx="1278141" cy="24284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78141" cy="2428440"/>
            </a:xfrm>
            <a:custGeom>
              <a:avLst/>
              <a:gdLst/>
              <a:ahLst/>
              <a:cxnLst/>
              <a:rect l="l" t="t" r="r" b="b"/>
              <a:pathLst>
                <a:path w="1278141" h="2428440">
                  <a:moveTo>
                    <a:pt x="81361" y="0"/>
                  </a:moveTo>
                  <a:lnTo>
                    <a:pt x="1196781" y="0"/>
                  </a:lnTo>
                  <a:cubicBezTo>
                    <a:pt x="1241715" y="0"/>
                    <a:pt x="1278141" y="36426"/>
                    <a:pt x="1278141" y="81361"/>
                  </a:cubicBezTo>
                  <a:lnTo>
                    <a:pt x="1278141" y="2347080"/>
                  </a:lnTo>
                  <a:cubicBezTo>
                    <a:pt x="1278141" y="2392014"/>
                    <a:pt x="1241715" y="2428440"/>
                    <a:pt x="1196781" y="2428440"/>
                  </a:cubicBezTo>
                  <a:lnTo>
                    <a:pt x="81361" y="2428440"/>
                  </a:lnTo>
                  <a:cubicBezTo>
                    <a:pt x="36426" y="2428440"/>
                    <a:pt x="0" y="2392014"/>
                    <a:pt x="0" y="2347080"/>
                  </a:cubicBezTo>
                  <a:lnTo>
                    <a:pt x="0" y="81361"/>
                  </a:lnTo>
                  <a:cubicBezTo>
                    <a:pt x="0" y="36426"/>
                    <a:pt x="36426" y="0"/>
                    <a:pt x="81361" y="0"/>
                  </a:cubicBezTo>
                  <a:close/>
                </a:path>
              </a:pathLst>
            </a:custGeom>
            <a:solidFill>
              <a:srgbClr val="F7D61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04681" y="765665"/>
            <a:ext cx="11845988" cy="8896534"/>
            <a:chOff x="0" y="0"/>
            <a:chExt cx="3119931" cy="23431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119931" cy="2343120"/>
            </a:xfrm>
            <a:custGeom>
              <a:avLst/>
              <a:gdLst/>
              <a:ahLst/>
              <a:cxnLst/>
              <a:rect l="l" t="t" r="r" b="b"/>
              <a:pathLst>
                <a:path w="3119931" h="2343120">
                  <a:moveTo>
                    <a:pt x="33331" y="0"/>
                  </a:moveTo>
                  <a:lnTo>
                    <a:pt x="3086600" y="0"/>
                  </a:lnTo>
                  <a:cubicBezTo>
                    <a:pt x="3095440" y="0"/>
                    <a:pt x="3103918" y="3512"/>
                    <a:pt x="3110168" y="9762"/>
                  </a:cubicBezTo>
                  <a:cubicBezTo>
                    <a:pt x="3116419" y="16013"/>
                    <a:pt x="3119931" y="24491"/>
                    <a:pt x="3119931" y="33331"/>
                  </a:cubicBezTo>
                  <a:lnTo>
                    <a:pt x="3119931" y="2309789"/>
                  </a:lnTo>
                  <a:cubicBezTo>
                    <a:pt x="3119931" y="2318629"/>
                    <a:pt x="3116419" y="2327107"/>
                    <a:pt x="3110168" y="2333358"/>
                  </a:cubicBezTo>
                  <a:cubicBezTo>
                    <a:pt x="3103918" y="2339608"/>
                    <a:pt x="3095440" y="2343120"/>
                    <a:pt x="3086600" y="2343120"/>
                  </a:cubicBezTo>
                  <a:lnTo>
                    <a:pt x="33331" y="2343120"/>
                  </a:lnTo>
                  <a:cubicBezTo>
                    <a:pt x="14923" y="2343120"/>
                    <a:pt x="0" y="2328197"/>
                    <a:pt x="0" y="2309789"/>
                  </a:cubicBezTo>
                  <a:lnTo>
                    <a:pt x="0" y="33331"/>
                  </a:lnTo>
                  <a:cubicBezTo>
                    <a:pt x="0" y="24491"/>
                    <a:pt x="3512" y="16013"/>
                    <a:pt x="9762" y="9762"/>
                  </a:cubicBezTo>
                  <a:cubicBezTo>
                    <a:pt x="16013" y="3512"/>
                    <a:pt x="24491" y="0"/>
                    <a:pt x="33331" y="0"/>
                  </a:cubicBezTo>
                  <a:close/>
                </a:path>
              </a:pathLst>
            </a:custGeom>
            <a:solidFill>
              <a:srgbClr val="62CACA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465165" y="1389022"/>
            <a:ext cx="10925020" cy="8753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7"/>
              </a:lnSpc>
            </a:pPr>
            <a:r>
              <a:rPr lang="en-US" sz="5714" spc="-222" dirty="0">
                <a:solidFill>
                  <a:srgbClr val="141E2B"/>
                </a:solidFill>
                <a:latin typeface="Broadway"/>
              </a:rPr>
              <a:t>Tier 2 vocabulary</a:t>
            </a:r>
          </a:p>
          <a:p>
            <a:pPr algn="ctr">
              <a:lnSpc>
                <a:spcPts val="6857"/>
              </a:lnSpc>
            </a:pPr>
            <a:endParaRPr lang="en-US" sz="5714" spc="-222" dirty="0">
              <a:solidFill>
                <a:srgbClr val="141E2B"/>
              </a:solidFill>
              <a:latin typeface="Broadway"/>
            </a:endParaRPr>
          </a:p>
          <a:p>
            <a:pPr>
              <a:lnSpc>
                <a:spcPts val="6857"/>
              </a:lnSpc>
            </a:pPr>
            <a:r>
              <a:rPr lang="en-US" sz="5714" spc="-222" dirty="0">
                <a:solidFill>
                  <a:srgbClr val="141E2B"/>
                </a:solidFill>
                <a:latin typeface="Century Gothic Paneuropean Bold"/>
              </a:rPr>
              <a:t>Dystopia (n)</a:t>
            </a:r>
            <a:r>
              <a:rPr lang="en-US" sz="5714" spc="-222" dirty="0">
                <a:solidFill>
                  <a:srgbClr val="141E2B"/>
                </a:solidFill>
                <a:latin typeface="Century Gothic Paneuropean"/>
              </a:rPr>
              <a:t>: An imagined place where everything is bad and it is filled with injustice.</a:t>
            </a:r>
          </a:p>
          <a:p>
            <a:pPr>
              <a:lnSpc>
                <a:spcPts val="6857"/>
              </a:lnSpc>
            </a:pPr>
            <a:endParaRPr lang="en-US" sz="5714" spc="-222" dirty="0">
              <a:solidFill>
                <a:srgbClr val="141E2B"/>
              </a:solidFill>
              <a:latin typeface="Century Gothic Paneuropean"/>
            </a:endParaRPr>
          </a:p>
          <a:p>
            <a:pPr>
              <a:lnSpc>
                <a:spcPts val="6857"/>
              </a:lnSpc>
            </a:pPr>
            <a:r>
              <a:rPr lang="en-US" sz="5714" spc="-222" dirty="0">
                <a:solidFill>
                  <a:srgbClr val="141E2B"/>
                </a:solidFill>
                <a:latin typeface="Century Gothic Paneuropean Bold"/>
              </a:rPr>
              <a:t>Utopia</a:t>
            </a:r>
            <a:r>
              <a:rPr lang="en-US" sz="5714" spc="-222" dirty="0">
                <a:solidFill>
                  <a:srgbClr val="141E2B"/>
                </a:solidFill>
                <a:latin typeface="Century Gothic Paneuropean"/>
              </a:rPr>
              <a:t> </a:t>
            </a:r>
            <a:r>
              <a:rPr lang="en-US" sz="5714" spc="-222" dirty="0">
                <a:solidFill>
                  <a:srgbClr val="141E2B"/>
                </a:solidFill>
                <a:latin typeface="Century Gothic Paneuropean Bold"/>
              </a:rPr>
              <a:t>(n)</a:t>
            </a:r>
            <a:r>
              <a:rPr lang="en-US" sz="5714" spc="-222" dirty="0">
                <a:solidFill>
                  <a:srgbClr val="141E2B"/>
                </a:solidFill>
                <a:latin typeface="Century Gothic Paneuropean"/>
              </a:rPr>
              <a:t>:  An imagined place where everything is good and it is considered to be perfect.</a:t>
            </a:r>
          </a:p>
          <a:p>
            <a:pPr algn="ctr">
              <a:lnSpc>
                <a:spcPts val="6646"/>
              </a:lnSpc>
              <a:spcBef>
                <a:spcPct val="0"/>
              </a:spcBef>
            </a:pPr>
            <a:endParaRPr lang="en-US" sz="5714" spc="-222" dirty="0">
              <a:solidFill>
                <a:srgbClr val="141E2B"/>
              </a:solidFill>
              <a:latin typeface="Century Gothic Paneuropea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732528" y="9824174"/>
            <a:ext cx="1553700" cy="3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spc="10" dirty="0">
                <a:solidFill>
                  <a:srgbClr val="141E2B"/>
                </a:solidFill>
                <a:latin typeface="Open Sans Bold"/>
              </a:rPr>
              <a:t>© We Teach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76814" y="923925"/>
            <a:ext cx="3966126" cy="7952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4"/>
              </a:lnSpc>
            </a:pPr>
            <a:r>
              <a:rPr lang="en-US" sz="5311" spc="-207" dirty="0">
                <a:solidFill>
                  <a:srgbClr val="141E2B"/>
                </a:solidFill>
                <a:latin typeface="Broadway"/>
              </a:rPr>
              <a:t>Lesson aims</a:t>
            </a:r>
          </a:p>
          <a:p>
            <a:pPr algn="ctr">
              <a:lnSpc>
                <a:spcPts val="6374"/>
              </a:lnSpc>
            </a:pPr>
            <a:endParaRPr lang="en-US" sz="5311" spc="-207" dirty="0">
              <a:solidFill>
                <a:srgbClr val="141E2B"/>
              </a:solidFill>
              <a:latin typeface="Broadway"/>
            </a:endParaRPr>
          </a:p>
          <a:p>
            <a:pPr algn="ctr">
              <a:lnSpc>
                <a:spcPts val="6374"/>
              </a:lnSpc>
            </a:pPr>
            <a:r>
              <a:rPr lang="en-US" sz="5311" spc="-207" dirty="0">
                <a:solidFill>
                  <a:srgbClr val="141E2B"/>
                </a:solidFill>
                <a:latin typeface="Century Gothic Paneuropean"/>
              </a:rPr>
              <a:t>How do writers present political ideas?</a:t>
            </a:r>
          </a:p>
          <a:p>
            <a:pPr algn="ctr">
              <a:lnSpc>
                <a:spcPts val="5774"/>
              </a:lnSpc>
            </a:pPr>
            <a:endParaRPr lang="en-US" sz="5311" spc="-207" dirty="0">
              <a:solidFill>
                <a:srgbClr val="141E2B"/>
              </a:solidFill>
              <a:latin typeface="Century Gothic Paneuropean"/>
            </a:endParaRPr>
          </a:p>
          <a:p>
            <a:pPr algn="ctr">
              <a:lnSpc>
                <a:spcPts val="5774"/>
              </a:lnSpc>
              <a:spcBef>
                <a:spcPct val="0"/>
              </a:spcBef>
            </a:pPr>
            <a:endParaRPr lang="en-US" sz="5311" spc="-207" dirty="0">
              <a:solidFill>
                <a:srgbClr val="141E2B"/>
              </a:solidFill>
              <a:latin typeface="Century Gothic Paneurope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90260" y="2382499"/>
            <a:ext cx="5073091" cy="6875801"/>
            <a:chOff x="0" y="0"/>
            <a:chExt cx="1336123" cy="18109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36123" cy="1810910"/>
            </a:xfrm>
            <a:custGeom>
              <a:avLst/>
              <a:gdLst/>
              <a:ahLst/>
              <a:cxnLst/>
              <a:rect l="l" t="t" r="r" b="b"/>
              <a:pathLst>
                <a:path w="1336123" h="1810910">
                  <a:moveTo>
                    <a:pt x="77830" y="0"/>
                  </a:moveTo>
                  <a:lnTo>
                    <a:pt x="1258293" y="0"/>
                  </a:lnTo>
                  <a:cubicBezTo>
                    <a:pt x="1278935" y="0"/>
                    <a:pt x="1298731" y="8200"/>
                    <a:pt x="1313327" y="22796"/>
                  </a:cubicBezTo>
                  <a:cubicBezTo>
                    <a:pt x="1327923" y="37392"/>
                    <a:pt x="1336123" y="57188"/>
                    <a:pt x="1336123" y="77830"/>
                  </a:cubicBezTo>
                  <a:lnTo>
                    <a:pt x="1336123" y="1733080"/>
                  </a:lnTo>
                  <a:cubicBezTo>
                    <a:pt x="1336123" y="1753722"/>
                    <a:pt x="1327923" y="1773519"/>
                    <a:pt x="1313327" y="1788114"/>
                  </a:cubicBezTo>
                  <a:cubicBezTo>
                    <a:pt x="1298731" y="1802711"/>
                    <a:pt x="1278935" y="1810910"/>
                    <a:pt x="1258293" y="1810910"/>
                  </a:cubicBezTo>
                  <a:lnTo>
                    <a:pt x="77830" y="1810910"/>
                  </a:lnTo>
                  <a:cubicBezTo>
                    <a:pt x="57188" y="1810910"/>
                    <a:pt x="37392" y="1802711"/>
                    <a:pt x="22796" y="1788114"/>
                  </a:cubicBezTo>
                  <a:cubicBezTo>
                    <a:pt x="8200" y="1773519"/>
                    <a:pt x="0" y="1753722"/>
                    <a:pt x="0" y="1733080"/>
                  </a:cubicBezTo>
                  <a:lnTo>
                    <a:pt x="0" y="77830"/>
                  </a:lnTo>
                  <a:cubicBezTo>
                    <a:pt x="0" y="57188"/>
                    <a:pt x="8200" y="37392"/>
                    <a:pt x="22796" y="22796"/>
                  </a:cubicBezTo>
                  <a:cubicBezTo>
                    <a:pt x="37392" y="8200"/>
                    <a:pt x="57188" y="0"/>
                    <a:pt x="77830" y="0"/>
                  </a:cubicBezTo>
                  <a:close/>
                </a:path>
              </a:pathLst>
            </a:custGeom>
            <a:solidFill>
              <a:srgbClr val="F0348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0" y="-104775"/>
            <a:ext cx="12508610" cy="10371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spc="30">
                <a:solidFill>
                  <a:srgbClr val="141E2B"/>
                </a:solidFill>
                <a:latin typeface="Broadway"/>
              </a:rPr>
              <a:t>School rules</a:t>
            </a:r>
          </a:p>
          <a:p>
            <a:pPr>
              <a:lnSpc>
                <a:spcPts val="4227"/>
              </a:lnSpc>
            </a:pPr>
            <a:endParaRPr lang="en-US" sz="5000" spc="30">
              <a:solidFill>
                <a:srgbClr val="141E2B"/>
              </a:solidFill>
              <a:latin typeface="Broadway"/>
            </a:endParaRPr>
          </a:p>
          <a:p>
            <a:pPr marL="760659" lvl="1" indent="-380329">
              <a:lnSpc>
                <a:spcPts val="4227"/>
              </a:lnSpc>
              <a:buFont typeface="Arial"/>
              <a:buChar char="•"/>
            </a:pPr>
            <a:r>
              <a:rPr lang="en-US" sz="3523" spc="21">
                <a:solidFill>
                  <a:srgbClr val="141E2B"/>
                </a:solidFill>
                <a:latin typeface="Century Gothic Paneuropean"/>
              </a:rPr>
              <a:t>Students in year 7 will be expected to complete additional duties, such as litter picking.</a:t>
            </a:r>
          </a:p>
          <a:p>
            <a:pPr marL="760659" lvl="1" indent="-380329">
              <a:lnSpc>
                <a:spcPts val="4227"/>
              </a:lnSpc>
              <a:buFont typeface="Arial"/>
              <a:buChar char="•"/>
            </a:pPr>
            <a:r>
              <a:rPr lang="en-US" sz="3523" spc="21">
                <a:solidFill>
                  <a:srgbClr val="141E2B"/>
                </a:solidFill>
                <a:latin typeface="Century Gothic Paneuropean Bold"/>
              </a:rPr>
              <a:t>All year 9 students will be school prefects.  You will attend all after school events to meet and greet parents.</a:t>
            </a:r>
          </a:p>
          <a:p>
            <a:pPr marL="760659" lvl="1" indent="-380329">
              <a:lnSpc>
                <a:spcPts val="4227"/>
              </a:lnSpc>
              <a:buFont typeface="Arial"/>
              <a:buChar char="•"/>
            </a:pPr>
            <a:r>
              <a:rPr lang="en-US" sz="3523" spc="21">
                <a:solidFill>
                  <a:srgbClr val="141E2B"/>
                </a:solidFill>
                <a:latin typeface="Century Gothic Paneuropean"/>
              </a:rPr>
              <a:t>As part of Covid catch up, students will be expected to attend schools from 9-7 every day.  </a:t>
            </a:r>
          </a:p>
          <a:p>
            <a:pPr marL="760659" lvl="1" indent="-380329">
              <a:lnSpc>
                <a:spcPts val="4227"/>
              </a:lnSpc>
              <a:buFont typeface="Arial"/>
              <a:buChar char="•"/>
            </a:pPr>
            <a:r>
              <a:rPr lang="en-US" sz="3523" spc="21">
                <a:solidFill>
                  <a:srgbClr val="141E2B"/>
                </a:solidFill>
                <a:latin typeface="Century Gothic Paneuropean Bold"/>
              </a:rPr>
              <a:t>To make up for lost learning during Covid, there is a compulsory summer school for 4 weeks.</a:t>
            </a:r>
          </a:p>
          <a:p>
            <a:pPr marL="760659" lvl="1" indent="-380329">
              <a:lnSpc>
                <a:spcPts val="4227"/>
              </a:lnSpc>
              <a:buFont typeface="Arial"/>
              <a:buChar char="•"/>
            </a:pPr>
            <a:r>
              <a:rPr lang="en-US" sz="3523" spc="21">
                <a:solidFill>
                  <a:srgbClr val="141E2B"/>
                </a:solidFill>
                <a:latin typeface="Century Gothic Paneuropean"/>
              </a:rPr>
              <a:t>Students who fail in a subject, will have to re-sit the year.  This means that you will be kept back a year.</a:t>
            </a:r>
          </a:p>
          <a:p>
            <a:pPr marL="760659" lvl="1" indent="-380329">
              <a:lnSpc>
                <a:spcPts val="4227"/>
              </a:lnSpc>
              <a:buFont typeface="Arial"/>
              <a:buChar char="•"/>
            </a:pPr>
            <a:r>
              <a:rPr lang="en-US" sz="3523" spc="21">
                <a:solidFill>
                  <a:srgbClr val="141E2B"/>
                </a:solidFill>
                <a:latin typeface="Century Gothic Paneuropean Bold"/>
              </a:rPr>
              <a:t>If you receive any negative behaviour points in a week, you will attend Saturday school.</a:t>
            </a:r>
          </a:p>
          <a:p>
            <a:pPr marL="760659" lvl="1" indent="-380329">
              <a:lnSpc>
                <a:spcPts val="4227"/>
              </a:lnSpc>
              <a:buFont typeface="Arial"/>
              <a:buChar char="•"/>
            </a:pPr>
            <a:r>
              <a:rPr lang="en-US" sz="3523" spc="21">
                <a:solidFill>
                  <a:srgbClr val="141E2B"/>
                </a:solidFill>
                <a:latin typeface="Century Gothic Paneuropean"/>
              </a:rPr>
              <a:t>Students who have the most behaviour points in school will wear a sandwich board stating: My behaviour is unacceptable.</a:t>
            </a:r>
          </a:p>
          <a:p>
            <a:pPr>
              <a:lnSpc>
                <a:spcPts val="3507"/>
              </a:lnSpc>
              <a:spcBef>
                <a:spcPct val="0"/>
              </a:spcBef>
            </a:pPr>
            <a:endParaRPr lang="en-US" sz="3523" spc="21">
              <a:solidFill>
                <a:srgbClr val="141E2B"/>
              </a:solidFill>
              <a:latin typeface="Century Gothic Paneuropean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1335141" y="182083"/>
            <a:ext cx="6588920" cy="2310281"/>
          </a:xfrm>
          <a:custGeom>
            <a:avLst/>
            <a:gdLst/>
            <a:ahLst/>
            <a:cxnLst/>
            <a:rect l="l" t="t" r="r" b="b"/>
            <a:pathLst>
              <a:path w="6588920" h="2310281">
                <a:moveTo>
                  <a:pt x="0" y="0"/>
                </a:moveTo>
                <a:lnTo>
                  <a:pt x="6588921" y="0"/>
                </a:lnTo>
                <a:lnTo>
                  <a:pt x="6588921" y="2310281"/>
                </a:lnTo>
                <a:lnTo>
                  <a:pt x="0" y="23102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15827336" y="9509749"/>
            <a:ext cx="1553700" cy="3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spc="10">
                <a:solidFill>
                  <a:srgbClr val="141E2B"/>
                </a:solidFill>
                <a:latin typeface="Open Sans Bold"/>
              </a:rPr>
              <a:t>© We Teach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990260" y="2566064"/>
            <a:ext cx="4960695" cy="7237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24"/>
              </a:lnSpc>
            </a:pPr>
            <a:r>
              <a:rPr lang="en-US" sz="3936" spc="-153">
                <a:solidFill>
                  <a:srgbClr val="141E2B"/>
                </a:solidFill>
                <a:latin typeface="Broadway"/>
              </a:rPr>
              <a:t>Entrance task</a:t>
            </a:r>
          </a:p>
          <a:p>
            <a:pPr algn="ctr">
              <a:lnSpc>
                <a:spcPts val="4724"/>
              </a:lnSpc>
            </a:pPr>
            <a:endParaRPr lang="en-US" sz="3936" spc="-153">
              <a:solidFill>
                <a:srgbClr val="141E2B"/>
              </a:solidFill>
              <a:latin typeface="Broadway"/>
            </a:endParaRPr>
          </a:p>
          <a:p>
            <a:pPr algn="ctr">
              <a:lnSpc>
                <a:spcPts val="4724"/>
              </a:lnSpc>
            </a:pPr>
            <a:r>
              <a:rPr lang="en-US" sz="3936" spc="-153">
                <a:solidFill>
                  <a:srgbClr val="141E2B"/>
                </a:solidFill>
                <a:latin typeface="Century Gothic Paneuropean"/>
              </a:rPr>
              <a:t>How do the new rules affect you?</a:t>
            </a:r>
          </a:p>
          <a:p>
            <a:pPr algn="ctr">
              <a:lnSpc>
                <a:spcPts val="4724"/>
              </a:lnSpc>
            </a:pPr>
            <a:endParaRPr lang="en-US" sz="3936" spc="-153">
              <a:solidFill>
                <a:srgbClr val="141E2B"/>
              </a:solidFill>
              <a:latin typeface="Century Gothic Paneuropean"/>
            </a:endParaRPr>
          </a:p>
          <a:p>
            <a:pPr algn="ctr">
              <a:lnSpc>
                <a:spcPts val="4724"/>
              </a:lnSpc>
            </a:pPr>
            <a:r>
              <a:rPr lang="en-US" sz="3936" spc="-153">
                <a:solidFill>
                  <a:srgbClr val="141E2B"/>
                </a:solidFill>
                <a:latin typeface="Century Gothic Paneuropean"/>
              </a:rPr>
              <a:t>Are they fair?</a:t>
            </a:r>
          </a:p>
          <a:p>
            <a:pPr algn="ctr">
              <a:lnSpc>
                <a:spcPts val="4724"/>
              </a:lnSpc>
            </a:pPr>
            <a:endParaRPr lang="en-US" sz="3936" spc="-153">
              <a:solidFill>
                <a:srgbClr val="141E2B"/>
              </a:solidFill>
              <a:latin typeface="Century Gothic Paneuropean"/>
            </a:endParaRPr>
          </a:p>
          <a:p>
            <a:pPr algn="ctr">
              <a:lnSpc>
                <a:spcPts val="4724"/>
              </a:lnSpc>
            </a:pPr>
            <a:r>
              <a:rPr lang="en-US" sz="3936" spc="-153">
                <a:solidFill>
                  <a:srgbClr val="141E2B"/>
                </a:solidFill>
                <a:latin typeface="Century Gothic Paneuropean"/>
              </a:rPr>
              <a:t>Will they work?</a:t>
            </a:r>
          </a:p>
          <a:p>
            <a:pPr algn="ctr">
              <a:lnSpc>
                <a:spcPts val="4724"/>
              </a:lnSpc>
            </a:pPr>
            <a:endParaRPr lang="en-US" sz="3936" spc="-153">
              <a:solidFill>
                <a:srgbClr val="141E2B"/>
              </a:solidFill>
              <a:latin typeface="Century Gothic Paneuropean"/>
            </a:endParaRPr>
          </a:p>
          <a:p>
            <a:pPr algn="ctr">
              <a:lnSpc>
                <a:spcPts val="4724"/>
              </a:lnSpc>
            </a:pPr>
            <a:r>
              <a:rPr lang="en-US" sz="3936" spc="-153">
                <a:solidFill>
                  <a:srgbClr val="141E2B"/>
                </a:solidFill>
                <a:latin typeface="Century Gothic Paneuropean"/>
              </a:rPr>
              <a:t>Do  you see them as a dystopia or utopia?</a:t>
            </a:r>
          </a:p>
          <a:p>
            <a:pPr algn="ctr">
              <a:lnSpc>
                <a:spcPts val="5324"/>
              </a:lnSpc>
              <a:spcBef>
                <a:spcPct val="0"/>
              </a:spcBef>
            </a:pPr>
            <a:endParaRPr lang="en-US" sz="3936" spc="-153">
              <a:solidFill>
                <a:srgbClr val="141E2B"/>
              </a:solidFill>
              <a:latin typeface="Century Gothic Paneurope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8447" y="588759"/>
            <a:ext cx="16821969" cy="1856838"/>
            <a:chOff x="0" y="0"/>
            <a:chExt cx="4430477" cy="4890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0477" cy="489044"/>
            </a:xfrm>
            <a:custGeom>
              <a:avLst/>
              <a:gdLst/>
              <a:ahLst/>
              <a:cxnLst/>
              <a:rect l="l" t="t" r="r" b="b"/>
              <a:pathLst>
                <a:path w="4430477" h="489044">
                  <a:moveTo>
                    <a:pt x="23472" y="0"/>
                  </a:moveTo>
                  <a:lnTo>
                    <a:pt x="4407006" y="0"/>
                  </a:lnTo>
                  <a:cubicBezTo>
                    <a:pt x="4419969" y="0"/>
                    <a:pt x="4430477" y="10509"/>
                    <a:pt x="4430477" y="23472"/>
                  </a:cubicBezTo>
                  <a:lnTo>
                    <a:pt x="4430477" y="465572"/>
                  </a:lnTo>
                  <a:cubicBezTo>
                    <a:pt x="4430477" y="478535"/>
                    <a:pt x="4419969" y="489044"/>
                    <a:pt x="4407006" y="489044"/>
                  </a:cubicBezTo>
                  <a:lnTo>
                    <a:pt x="23472" y="489044"/>
                  </a:lnTo>
                  <a:cubicBezTo>
                    <a:pt x="10509" y="489044"/>
                    <a:pt x="0" y="478535"/>
                    <a:pt x="0" y="465572"/>
                  </a:cubicBezTo>
                  <a:lnTo>
                    <a:pt x="0" y="23472"/>
                  </a:lnTo>
                  <a:cubicBezTo>
                    <a:pt x="0" y="10509"/>
                    <a:pt x="10509" y="0"/>
                    <a:pt x="23472" y="0"/>
                  </a:cubicBezTo>
                  <a:close/>
                </a:path>
              </a:pathLst>
            </a:custGeom>
            <a:solidFill>
              <a:srgbClr val="F5755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70196" y="3340925"/>
            <a:ext cx="3440522" cy="6709881"/>
            <a:chOff x="0" y="0"/>
            <a:chExt cx="906146" cy="17672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06146" cy="1767211"/>
            </a:xfrm>
            <a:custGeom>
              <a:avLst/>
              <a:gdLst/>
              <a:ahLst/>
              <a:cxnLst/>
              <a:rect l="l" t="t" r="r" b="b"/>
              <a:pathLst>
                <a:path w="906146" h="1767211">
                  <a:moveTo>
                    <a:pt x="114761" y="0"/>
                  </a:moveTo>
                  <a:lnTo>
                    <a:pt x="791385" y="0"/>
                  </a:lnTo>
                  <a:cubicBezTo>
                    <a:pt x="854765" y="0"/>
                    <a:pt x="906146" y="51380"/>
                    <a:pt x="906146" y="114761"/>
                  </a:cubicBezTo>
                  <a:lnTo>
                    <a:pt x="906146" y="1652450"/>
                  </a:lnTo>
                  <a:cubicBezTo>
                    <a:pt x="906146" y="1682887"/>
                    <a:pt x="894055" y="1712077"/>
                    <a:pt x="872533" y="1733599"/>
                  </a:cubicBezTo>
                  <a:cubicBezTo>
                    <a:pt x="851011" y="1755120"/>
                    <a:pt x="821821" y="1767211"/>
                    <a:pt x="791385" y="1767211"/>
                  </a:cubicBezTo>
                  <a:lnTo>
                    <a:pt x="114761" y="1767211"/>
                  </a:lnTo>
                  <a:cubicBezTo>
                    <a:pt x="51380" y="1767211"/>
                    <a:pt x="0" y="1715831"/>
                    <a:pt x="0" y="1652450"/>
                  </a:cubicBezTo>
                  <a:lnTo>
                    <a:pt x="0" y="114761"/>
                  </a:lnTo>
                  <a:cubicBezTo>
                    <a:pt x="0" y="51380"/>
                    <a:pt x="51380" y="0"/>
                    <a:pt x="114761" y="0"/>
                  </a:cubicBezTo>
                  <a:close/>
                </a:path>
              </a:pathLst>
            </a:custGeom>
            <a:solidFill>
              <a:srgbClr val="F9F9F9"/>
            </a:solidFill>
            <a:ln w="38100">
              <a:solidFill>
                <a:srgbClr val="F57550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4182602" y="3392227"/>
            <a:ext cx="4393839" cy="6607277"/>
          </a:xfrm>
          <a:custGeom>
            <a:avLst/>
            <a:gdLst/>
            <a:ahLst/>
            <a:cxnLst/>
            <a:rect l="l" t="t" r="r" b="b"/>
            <a:pathLst>
              <a:path w="4393839" h="6607277">
                <a:moveTo>
                  <a:pt x="0" y="0"/>
                </a:moveTo>
                <a:lnTo>
                  <a:pt x="4393840" y="0"/>
                </a:lnTo>
                <a:lnTo>
                  <a:pt x="4393840" y="6607277"/>
                </a:lnTo>
                <a:lnTo>
                  <a:pt x="0" y="66072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13536439" y="3340925"/>
            <a:ext cx="4546796" cy="6598077"/>
          </a:xfrm>
          <a:custGeom>
            <a:avLst/>
            <a:gdLst/>
            <a:ahLst/>
            <a:cxnLst/>
            <a:rect l="l" t="t" r="r" b="b"/>
            <a:pathLst>
              <a:path w="4546796" h="6598077">
                <a:moveTo>
                  <a:pt x="0" y="0"/>
                </a:moveTo>
                <a:lnTo>
                  <a:pt x="4546796" y="0"/>
                </a:lnTo>
                <a:lnTo>
                  <a:pt x="4546796" y="6598077"/>
                </a:lnTo>
                <a:lnTo>
                  <a:pt x="0" y="65980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979" r="-520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8783042" y="3392227"/>
            <a:ext cx="4546796" cy="6658579"/>
          </a:xfrm>
          <a:custGeom>
            <a:avLst/>
            <a:gdLst/>
            <a:ahLst/>
            <a:cxnLst/>
            <a:rect l="l" t="t" r="r" b="b"/>
            <a:pathLst>
              <a:path w="4546796" h="6658579">
                <a:moveTo>
                  <a:pt x="0" y="0"/>
                </a:moveTo>
                <a:lnTo>
                  <a:pt x="4546796" y="0"/>
                </a:lnTo>
                <a:lnTo>
                  <a:pt x="4546796" y="6658579"/>
                </a:lnTo>
                <a:lnTo>
                  <a:pt x="0" y="66585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964" t="-6519" r="-196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1359562" y="1097909"/>
            <a:ext cx="15899738" cy="1047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37"/>
              </a:lnSpc>
              <a:spcBef>
                <a:spcPct val="0"/>
              </a:spcBef>
            </a:pPr>
            <a:r>
              <a:rPr lang="en-US" sz="6114" spc="-243">
                <a:solidFill>
                  <a:srgbClr val="141E2B"/>
                </a:solidFill>
                <a:latin typeface="Broadway"/>
              </a:rPr>
              <a:t>Dystopia and Utopia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529535" y="9470724"/>
            <a:ext cx="1553700" cy="3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spc="10">
                <a:solidFill>
                  <a:srgbClr val="141E2B"/>
                </a:solidFill>
                <a:latin typeface="Open Sans Bold"/>
              </a:rPr>
              <a:t>© We Teach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35627" y="3546466"/>
            <a:ext cx="2910682" cy="6076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7"/>
              </a:lnSpc>
            </a:pPr>
            <a:r>
              <a:rPr lang="en-US" sz="3647" spc="21">
                <a:solidFill>
                  <a:srgbClr val="141E2B"/>
                </a:solidFill>
                <a:latin typeface="Century Gothic Paneuropean Bold"/>
              </a:rPr>
              <a:t>Vocabulary check:</a:t>
            </a:r>
          </a:p>
          <a:p>
            <a:pPr algn="ctr">
              <a:lnSpc>
                <a:spcPts val="4377"/>
              </a:lnSpc>
            </a:pPr>
            <a:endParaRPr lang="en-US" sz="3647" spc="21">
              <a:solidFill>
                <a:srgbClr val="141E2B"/>
              </a:solidFill>
              <a:latin typeface="Century Gothic Paneuropean Bold"/>
            </a:endParaRPr>
          </a:p>
          <a:p>
            <a:pPr algn="ctr">
              <a:lnSpc>
                <a:spcPts val="4377"/>
              </a:lnSpc>
              <a:spcBef>
                <a:spcPct val="0"/>
              </a:spcBef>
            </a:pPr>
            <a:r>
              <a:rPr lang="en-US" sz="3647" spc="21">
                <a:solidFill>
                  <a:srgbClr val="141E2B"/>
                </a:solidFill>
                <a:latin typeface="Century Gothic Paneuropean"/>
              </a:rPr>
              <a:t>Dystopia (n): An imagined place where everything is bad and it is filled with injustice.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35627" y="2445597"/>
            <a:ext cx="17547608" cy="600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800" spc="24" dirty="0">
                <a:solidFill>
                  <a:srgbClr val="141E2B"/>
                </a:solidFill>
                <a:latin typeface="Century Gothic Paneuropean Bold"/>
              </a:rPr>
              <a:t>Look at the following images. Which would be your dystopia and why?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8447" y="588759"/>
            <a:ext cx="16821969" cy="1856838"/>
            <a:chOff x="0" y="0"/>
            <a:chExt cx="4430477" cy="4890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0477" cy="489044"/>
            </a:xfrm>
            <a:custGeom>
              <a:avLst/>
              <a:gdLst/>
              <a:ahLst/>
              <a:cxnLst/>
              <a:rect l="l" t="t" r="r" b="b"/>
              <a:pathLst>
                <a:path w="4430477" h="489044">
                  <a:moveTo>
                    <a:pt x="23472" y="0"/>
                  </a:moveTo>
                  <a:lnTo>
                    <a:pt x="4407006" y="0"/>
                  </a:lnTo>
                  <a:cubicBezTo>
                    <a:pt x="4419969" y="0"/>
                    <a:pt x="4430477" y="10509"/>
                    <a:pt x="4430477" y="23472"/>
                  </a:cubicBezTo>
                  <a:lnTo>
                    <a:pt x="4430477" y="465572"/>
                  </a:lnTo>
                  <a:cubicBezTo>
                    <a:pt x="4430477" y="478535"/>
                    <a:pt x="4419969" y="489044"/>
                    <a:pt x="4407006" y="489044"/>
                  </a:cubicBezTo>
                  <a:lnTo>
                    <a:pt x="23472" y="489044"/>
                  </a:lnTo>
                  <a:cubicBezTo>
                    <a:pt x="10509" y="489044"/>
                    <a:pt x="0" y="478535"/>
                    <a:pt x="0" y="465572"/>
                  </a:cubicBezTo>
                  <a:lnTo>
                    <a:pt x="0" y="23472"/>
                  </a:lnTo>
                  <a:cubicBezTo>
                    <a:pt x="0" y="10509"/>
                    <a:pt x="10509" y="0"/>
                    <a:pt x="23472" y="0"/>
                  </a:cubicBezTo>
                  <a:close/>
                </a:path>
              </a:pathLst>
            </a:custGeom>
            <a:solidFill>
              <a:srgbClr val="F5755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359562" y="1097909"/>
            <a:ext cx="15899738" cy="1047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37"/>
              </a:lnSpc>
              <a:spcBef>
                <a:spcPct val="0"/>
              </a:spcBef>
            </a:pPr>
            <a:r>
              <a:rPr lang="en-US" sz="6114" spc="-243">
                <a:solidFill>
                  <a:srgbClr val="141E2B"/>
                </a:solidFill>
                <a:latin typeface="Broadway"/>
              </a:rPr>
              <a:t>Frayer model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493053" y="3600450"/>
            <a:ext cx="8613681" cy="3341334"/>
            <a:chOff x="0" y="0"/>
            <a:chExt cx="2268624" cy="88002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68624" cy="812800"/>
            </a:xfrm>
            <a:custGeom>
              <a:avLst/>
              <a:gdLst/>
              <a:ahLst/>
              <a:cxnLst/>
              <a:rect l="l" t="t" r="r" b="b"/>
              <a:pathLst>
                <a:path w="2268624" h="812800">
                  <a:moveTo>
                    <a:pt x="45838" y="0"/>
                  </a:moveTo>
                  <a:lnTo>
                    <a:pt x="2222785" y="0"/>
                  </a:lnTo>
                  <a:cubicBezTo>
                    <a:pt x="2248101" y="0"/>
                    <a:pt x="2268624" y="20523"/>
                    <a:pt x="2268624" y="45838"/>
                  </a:cubicBezTo>
                  <a:lnTo>
                    <a:pt x="2268624" y="766962"/>
                  </a:lnTo>
                  <a:cubicBezTo>
                    <a:pt x="2268624" y="792277"/>
                    <a:pt x="2248101" y="812800"/>
                    <a:pt x="2222785" y="812800"/>
                  </a:cubicBezTo>
                  <a:lnTo>
                    <a:pt x="45838" y="812800"/>
                  </a:lnTo>
                  <a:cubicBezTo>
                    <a:pt x="20523" y="812800"/>
                    <a:pt x="0" y="792277"/>
                    <a:pt x="0" y="766962"/>
                  </a:cubicBezTo>
                  <a:lnTo>
                    <a:pt x="0" y="45838"/>
                  </a:lnTo>
                  <a:cubicBezTo>
                    <a:pt x="0" y="20523"/>
                    <a:pt x="20523" y="0"/>
                    <a:pt x="45838" y="0"/>
                  </a:cubicBezTo>
                  <a:close/>
                </a:path>
              </a:pathLst>
            </a:custGeom>
            <a:solidFill>
              <a:srgbClr val="EE6C4D"/>
            </a:solidFill>
            <a:ln w="9525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9597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599"/>
                </a:lnSpc>
              </a:pPr>
              <a:r>
                <a:rPr lang="en-US" sz="2999" spc="18" dirty="0">
                  <a:solidFill>
                    <a:srgbClr val="000000"/>
                  </a:solidFill>
                  <a:latin typeface="Broadway"/>
                </a:rPr>
                <a:t>Definition 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5827336" y="9509749"/>
            <a:ext cx="1553700" cy="3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spc="10">
                <a:solidFill>
                  <a:srgbClr val="141E2B"/>
                </a:solidFill>
                <a:latin typeface="Open Sans Bold"/>
              </a:rPr>
              <a:t>© We Teach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66801" y="2662120"/>
            <a:ext cx="15499590" cy="6096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 spc="24" dirty="0">
                <a:solidFill>
                  <a:srgbClr val="141E2B"/>
                </a:solidFill>
                <a:latin typeface="Century Gothic Paneuropean Bold"/>
              </a:rPr>
              <a:t>Complete the vocabulary task based on the word dystopia.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9106734" y="6654204"/>
            <a:ext cx="8613681" cy="3266926"/>
            <a:chOff x="0" y="-8519"/>
            <a:chExt cx="2268624" cy="86042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68624" cy="812800"/>
            </a:xfrm>
            <a:custGeom>
              <a:avLst/>
              <a:gdLst/>
              <a:ahLst/>
              <a:cxnLst/>
              <a:rect l="l" t="t" r="r" b="b"/>
              <a:pathLst>
                <a:path w="2268624" h="812800">
                  <a:moveTo>
                    <a:pt x="45838" y="0"/>
                  </a:moveTo>
                  <a:lnTo>
                    <a:pt x="2222785" y="0"/>
                  </a:lnTo>
                  <a:cubicBezTo>
                    <a:pt x="2248101" y="0"/>
                    <a:pt x="2268624" y="20523"/>
                    <a:pt x="2268624" y="45838"/>
                  </a:cubicBezTo>
                  <a:lnTo>
                    <a:pt x="2268624" y="766962"/>
                  </a:lnTo>
                  <a:cubicBezTo>
                    <a:pt x="2268624" y="792277"/>
                    <a:pt x="2248101" y="812800"/>
                    <a:pt x="2222785" y="812800"/>
                  </a:cubicBezTo>
                  <a:lnTo>
                    <a:pt x="45838" y="812800"/>
                  </a:lnTo>
                  <a:cubicBezTo>
                    <a:pt x="20523" y="812800"/>
                    <a:pt x="0" y="792277"/>
                    <a:pt x="0" y="766962"/>
                  </a:cubicBezTo>
                  <a:lnTo>
                    <a:pt x="0" y="45838"/>
                  </a:lnTo>
                  <a:cubicBezTo>
                    <a:pt x="0" y="20523"/>
                    <a:pt x="20523" y="0"/>
                    <a:pt x="45838" y="0"/>
                  </a:cubicBezTo>
                  <a:close/>
                </a:path>
              </a:pathLst>
            </a:custGeom>
            <a:solidFill>
              <a:srgbClr val="EE6C4D"/>
            </a:solidFill>
            <a:ln w="9525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472030" y="-8519"/>
              <a:ext cx="1492653" cy="86042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599"/>
                </a:lnSpc>
              </a:pPr>
              <a:r>
                <a:rPr lang="en-US" sz="2999" spc="18" dirty="0">
                  <a:solidFill>
                    <a:srgbClr val="000000"/>
                  </a:solidFill>
                  <a:latin typeface="Broadway"/>
                </a:rPr>
                <a:t>Example sentence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3672" y="6655821"/>
            <a:ext cx="8953061" cy="3319494"/>
            <a:chOff x="-89384" y="0"/>
            <a:chExt cx="2358008" cy="87427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268624" cy="812800"/>
            </a:xfrm>
            <a:custGeom>
              <a:avLst/>
              <a:gdLst/>
              <a:ahLst/>
              <a:cxnLst/>
              <a:rect l="l" t="t" r="r" b="b"/>
              <a:pathLst>
                <a:path w="2268624" h="812800">
                  <a:moveTo>
                    <a:pt x="45838" y="0"/>
                  </a:moveTo>
                  <a:lnTo>
                    <a:pt x="2222785" y="0"/>
                  </a:lnTo>
                  <a:cubicBezTo>
                    <a:pt x="2248101" y="0"/>
                    <a:pt x="2268624" y="20523"/>
                    <a:pt x="2268624" y="45838"/>
                  </a:cubicBezTo>
                  <a:lnTo>
                    <a:pt x="2268624" y="766962"/>
                  </a:lnTo>
                  <a:cubicBezTo>
                    <a:pt x="2268624" y="792277"/>
                    <a:pt x="2248101" y="812800"/>
                    <a:pt x="2222785" y="812800"/>
                  </a:cubicBezTo>
                  <a:lnTo>
                    <a:pt x="45838" y="812800"/>
                  </a:lnTo>
                  <a:cubicBezTo>
                    <a:pt x="20523" y="812800"/>
                    <a:pt x="0" y="792277"/>
                    <a:pt x="0" y="766962"/>
                  </a:cubicBezTo>
                  <a:lnTo>
                    <a:pt x="0" y="45838"/>
                  </a:lnTo>
                  <a:cubicBezTo>
                    <a:pt x="0" y="20523"/>
                    <a:pt x="20523" y="0"/>
                    <a:pt x="45838" y="0"/>
                  </a:cubicBezTo>
                  <a:close/>
                </a:path>
              </a:pathLst>
            </a:custGeom>
            <a:solidFill>
              <a:srgbClr val="EE6C4D"/>
            </a:solidFill>
            <a:ln w="9525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-89384" y="1384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599"/>
                </a:lnSpc>
              </a:pPr>
              <a:r>
                <a:rPr lang="en-US" sz="2999" spc="17" dirty="0">
                  <a:solidFill>
                    <a:srgbClr val="000000"/>
                  </a:solidFill>
                  <a:latin typeface="Broadway"/>
                </a:rPr>
                <a:t>Synonym</a:t>
              </a:r>
            </a:p>
            <a:p>
              <a:pPr algn="ctr">
                <a:lnSpc>
                  <a:spcPts val="3599"/>
                </a:lnSpc>
              </a:pPr>
              <a:endParaRPr lang="en-US" sz="2999" spc="17" dirty="0">
                <a:solidFill>
                  <a:srgbClr val="000000"/>
                </a:solidFill>
                <a:latin typeface="Broadway"/>
              </a:endParaRPr>
            </a:p>
            <a:p>
              <a:pPr algn="ctr">
                <a:lnSpc>
                  <a:spcPts val="3599"/>
                </a:lnSpc>
              </a:pPr>
              <a:endParaRPr lang="en-US" sz="2999" spc="17" dirty="0">
                <a:solidFill>
                  <a:srgbClr val="000000"/>
                </a:solidFill>
                <a:latin typeface="Broadway"/>
              </a:endParaRPr>
            </a:p>
            <a:p>
              <a:pPr algn="ctr">
                <a:lnSpc>
                  <a:spcPts val="3599"/>
                </a:lnSpc>
              </a:pPr>
              <a:r>
                <a:rPr lang="en-US" sz="2999" spc="18" dirty="0">
                  <a:solidFill>
                    <a:srgbClr val="000000"/>
                  </a:solidFill>
                  <a:latin typeface="Broadway"/>
                </a:rPr>
                <a:t>Antonym 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074263" y="3600450"/>
            <a:ext cx="8646152" cy="3393377"/>
            <a:chOff x="-8552" y="0"/>
            <a:chExt cx="2277176" cy="89372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268624" cy="812800"/>
            </a:xfrm>
            <a:custGeom>
              <a:avLst/>
              <a:gdLst/>
              <a:ahLst/>
              <a:cxnLst/>
              <a:rect l="l" t="t" r="r" b="b"/>
              <a:pathLst>
                <a:path w="2268624" h="812800">
                  <a:moveTo>
                    <a:pt x="45838" y="0"/>
                  </a:moveTo>
                  <a:lnTo>
                    <a:pt x="2222785" y="0"/>
                  </a:lnTo>
                  <a:cubicBezTo>
                    <a:pt x="2248101" y="0"/>
                    <a:pt x="2268624" y="20523"/>
                    <a:pt x="2268624" y="45838"/>
                  </a:cubicBezTo>
                  <a:lnTo>
                    <a:pt x="2268624" y="766962"/>
                  </a:lnTo>
                  <a:cubicBezTo>
                    <a:pt x="2268624" y="792277"/>
                    <a:pt x="2248101" y="812800"/>
                    <a:pt x="2222785" y="812800"/>
                  </a:cubicBezTo>
                  <a:lnTo>
                    <a:pt x="45838" y="812800"/>
                  </a:lnTo>
                  <a:cubicBezTo>
                    <a:pt x="20523" y="812800"/>
                    <a:pt x="0" y="792277"/>
                    <a:pt x="0" y="766962"/>
                  </a:cubicBezTo>
                  <a:lnTo>
                    <a:pt x="0" y="45838"/>
                  </a:lnTo>
                  <a:cubicBezTo>
                    <a:pt x="0" y="20523"/>
                    <a:pt x="20523" y="0"/>
                    <a:pt x="45838" y="0"/>
                  </a:cubicBezTo>
                  <a:close/>
                </a:path>
              </a:pathLst>
            </a:custGeom>
            <a:solidFill>
              <a:srgbClr val="EE6C4D"/>
            </a:solidFill>
            <a:ln w="9525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-8552" y="33304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599"/>
                </a:lnSpc>
              </a:pPr>
              <a:r>
                <a:rPr lang="en-US" sz="2999" spc="18" dirty="0">
                  <a:solidFill>
                    <a:srgbClr val="000000"/>
                  </a:solidFill>
                  <a:latin typeface="Broadway"/>
                </a:rPr>
                <a:t>Word roots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082954" y="4864074"/>
            <a:ext cx="4122092" cy="3483915"/>
            <a:chOff x="0" y="-214787"/>
            <a:chExt cx="1085654" cy="91757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85654" cy="530414"/>
            </a:xfrm>
            <a:custGeom>
              <a:avLst/>
              <a:gdLst/>
              <a:ahLst/>
              <a:cxnLst/>
              <a:rect l="l" t="t" r="r" b="b"/>
              <a:pathLst>
                <a:path w="1085654" h="530414">
                  <a:moveTo>
                    <a:pt x="95786" y="0"/>
                  </a:moveTo>
                  <a:lnTo>
                    <a:pt x="989868" y="0"/>
                  </a:lnTo>
                  <a:cubicBezTo>
                    <a:pt x="1015272" y="0"/>
                    <a:pt x="1039635" y="10092"/>
                    <a:pt x="1057599" y="28055"/>
                  </a:cubicBezTo>
                  <a:cubicBezTo>
                    <a:pt x="1075562" y="46018"/>
                    <a:pt x="1085654" y="70382"/>
                    <a:pt x="1085654" y="95786"/>
                  </a:cubicBezTo>
                  <a:lnTo>
                    <a:pt x="1085654" y="434628"/>
                  </a:lnTo>
                  <a:cubicBezTo>
                    <a:pt x="1085654" y="460032"/>
                    <a:pt x="1075562" y="484395"/>
                    <a:pt x="1057599" y="502359"/>
                  </a:cubicBezTo>
                  <a:cubicBezTo>
                    <a:pt x="1039635" y="520322"/>
                    <a:pt x="1015272" y="530414"/>
                    <a:pt x="989868" y="530414"/>
                  </a:cubicBezTo>
                  <a:lnTo>
                    <a:pt x="95786" y="530414"/>
                  </a:lnTo>
                  <a:cubicBezTo>
                    <a:pt x="70382" y="530414"/>
                    <a:pt x="46018" y="520322"/>
                    <a:pt x="28055" y="502359"/>
                  </a:cubicBezTo>
                  <a:cubicBezTo>
                    <a:pt x="10092" y="484395"/>
                    <a:pt x="0" y="460032"/>
                    <a:pt x="0" y="434628"/>
                  </a:cubicBezTo>
                  <a:lnTo>
                    <a:pt x="0" y="95786"/>
                  </a:lnTo>
                  <a:cubicBezTo>
                    <a:pt x="0" y="70382"/>
                    <a:pt x="10092" y="46018"/>
                    <a:pt x="28055" y="28055"/>
                  </a:cubicBezTo>
                  <a:cubicBezTo>
                    <a:pt x="46018" y="10092"/>
                    <a:pt x="70382" y="0"/>
                    <a:pt x="95786" y="0"/>
                  </a:cubicBezTo>
                  <a:close/>
                </a:path>
              </a:pathLst>
            </a:custGeom>
            <a:solidFill>
              <a:srgbClr val="EE6C4D"/>
            </a:solidFill>
            <a:ln w="219075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45208" y="-214787"/>
              <a:ext cx="984348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20"/>
                </a:lnSpc>
              </a:pPr>
              <a:r>
                <a:rPr lang="en-US" sz="5600" spc="33" dirty="0">
                  <a:solidFill>
                    <a:srgbClr val="000000"/>
                  </a:solidFill>
                  <a:latin typeface="Broadway"/>
                </a:rPr>
                <a:t>Dystopia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8447" y="588759"/>
            <a:ext cx="16821969" cy="1856838"/>
            <a:chOff x="0" y="0"/>
            <a:chExt cx="4430477" cy="4890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0477" cy="489044"/>
            </a:xfrm>
            <a:custGeom>
              <a:avLst/>
              <a:gdLst/>
              <a:ahLst/>
              <a:cxnLst/>
              <a:rect l="l" t="t" r="r" b="b"/>
              <a:pathLst>
                <a:path w="4430477" h="489044">
                  <a:moveTo>
                    <a:pt x="23472" y="0"/>
                  </a:moveTo>
                  <a:lnTo>
                    <a:pt x="4407006" y="0"/>
                  </a:lnTo>
                  <a:cubicBezTo>
                    <a:pt x="4419969" y="0"/>
                    <a:pt x="4430477" y="10509"/>
                    <a:pt x="4430477" y="23472"/>
                  </a:cubicBezTo>
                  <a:lnTo>
                    <a:pt x="4430477" y="465572"/>
                  </a:lnTo>
                  <a:cubicBezTo>
                    <a:pt x="4430477" y="478535"/>
                    <a:pt x="4419969" y="489044"/>
                    <a:pt x="4407006" y="489044"/>
                  </a:cubicBezTo>
                  <a:lnTo>
                    <a:pt x="23472" y="489044"/>
                  </a:lnTo>
                  <a:cubicBezTo>
                    <a:pt x="10509" y="489044"/>
                    <a:pt x="0" y="478535"/>
                    <a:pt x="0" y="465572"/>
                  </a:cubicBezTo>
                  <a:lnTo>
                    <a:pt x="0" y="23472"/>
                  </a:lnTo>
                  <a:cubicBezTo>
                    <a:pt x="0" y="10509"/>
                    <a:pt x="10509" y="0"/>
                    <a:pt x="23472" y="0"/>
                  </a:cubicBezTo>
                  <a:close/>
                </a:path>
              </a:pathLst>
            </a:custGeom>
            <a:solidFill>
              <a:srgbClr val="F5755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359562" y="1097909"/>
            <a:ext cx="15899738" cy="1047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37"/>
              </a:lnSpc>
              <a:spcBef>
                <a:spcPct val="0"/>
              </a:spcBef>
            </a:pPr>
            <a:r>
              <a:rPr lang="en-US" sz="6114" spc="-243">
                <a:solidFill>
                  <a:srgbClr val="141E2B"/>
                </a:solidFill>
                <a:latin typeface="Broadway"/>
              </a:rPr>
              <a:t>Frayer model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471282" y="3600450"/>
            <a:ext cx="8635452" cy="3454009"/>
            <a:chOff x="-5734" y="0"/>
            <a:chExt cx="2274358" cy="90969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68624" cy="812800"/>
            </a:xfrm>
            <a:custGeom>
              <a:avLst/>
              <a:gdLst/>
              <a:ahLst/>
              <a:cxnLst/>
              <a:rect l="l" t="t" r="r" b="b"/>
              <a:pathLst>
                <a:path w="2268624" h="812800">
                  <a:moveTo>
                    <a:pt x="45838" y="0"/>
                  </a:moveTo>
                  <a:lnTo>
                    <a:pt x="2222785" y="0"/>
                  </a:lnTo>
                  <a:cubicBezTo>
                    <a:pt x="2248101" y="0"/>
                    <a:pt x="2268624" y="20523"/>
                    <a:pt x="2268624" y="45838"/>
                  </a:cubicBezTo>
                  <a:lnTo>
                    <a:pt x="2268624" y="766962"/>
                  </a:lnTo>
                  <a:cubicBezTo>
                    <a:pt x="2268624" y="792277"/>
                    <a:pt x="2248101" y="812800"/>
                    <a:pt x="2222785" y="812800"/>
                  </a:cubicBezTo>
                  <a:lnTo>
                    <a:pt x="45838" y="812800"/>
                  </a:lnTo>
                  <a:cubicBezTo>
                    <a:pt x="20523" y="812800"/>
                    <a:pt x="0" y="792277"/>
                    <a:pt x="0" y="766962"/>
                  </a:cubicBezTo>
                  <a:lnTo>
                    <a:pt x="0" y="45838"/>
                  </a:lnTo>
                  <a:cubicBezTo>
                    <a:pt x="0" y="20523"/>
                    <a:pt x="20523" y="0"/>
                    <a:pt x="45838" y="0"/>
                  </a:cubicBezTo>
                  <a:close/>
                </a:path>
              </a:pathLst>
            </a:custGeom>
            <a:solidFill>
              <a:srgbClr val="EE6C4D"/>
            </a:solidFill>
            <a:ln w="9525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5734" y="49273"/>
              <a:ext cx="2198162" cy="86042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599"/>
                </a:lnSpc>
              </a:pPr>
              <a:r>
                <a:rPr lang="en-US" sz="2999" spc="17" dirty="0">
                  <a:solidFill>
                    <a:srgbClr val="000000"/>
                  </a:solidFill>
                  <a:latin typeface="Broadway"/>
                </a:rPr>
                <a:t>Definition</a:t>
              </a:r>
            </a:p>
            <a:p>
              <a:pPr algn="ctr">
                <a:lnSpc>
                  <a:spcPts val="3599"/>
                </a:lnSpc>
              </a:pPr>
              <a:endParaRPr lang="en-US" sz="2999" spc="17" dirty="0">
                <a:solidFill>
                  <a:srgbClr val="000000"/>
                </a:solidFill>
                <a:latin typeface="Broadway"/>
              </a:endParaRPr>
            </a:p>
            <a:p>
              <a:pPr algn="ctr">
                <a:lnSpc>
                  <a:spcPts val="3599"/>
                </a:lnSpc>
              </a:pPr>
              <a:r>
                <a:rPr lang="en-US" sz="2999" spc="18" dirty="0">
                  <a:solidFill>
                    <a:srgbClr val="000000"/>
                  </a:solidFill>
                  <a:latin typeface="Century Gothic Paneuropean"/>
                </a:rPr>
                <a:t>An imagined bad place.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5827336" y="9509749"/>
            <a:ext cx="1553700" cy="3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spc="10">
                <a:solidFill>
                  <a:srgbClr val="141E2B"/>
                </a:solidFill>
                <a:latin typeface="Open Sans Bold"/>
              </a:rPr>
              <a:t>© We Teach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19201" y="2654722"/>
            <a:ext cx="15347190" cy="6074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 spc="24" dirty="0">
                <a:solidFill>
                  <a:srgbClr val="141E2B"/>
                </a:solidFill>
                <a:latin typeface="Century Gothic Paneuropean Bold"/>
              </a:rPr>
              <a:t>Complete the vocabulary task based on the word dystopia.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9106734" y="6686550"/>
            <a:ext cx="8625151" cy="3572335"/>
            <a:chOff x="0" y="0"/>
            <a:chExt cx="2271645" cy="94086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68624" cy="812800"/>
            </a:xfrm>
            <a:custGeom>
              <a:avLst/>
              <a:gdLst/>
              <a:ahLst/>
              <a:cxnLst/>
              <a:rect l="l" t="t" r="r" b="b"/>
              <a:pathLst>
                <a:path w="2268624" h="812800">
                  <a:moveTo>
                    <a:pt x="45838" y="0"/>
                  </a:moveTo>
                  <a:lnTo>
                    <a:pt x="2222785" y="0"/>
                  </a:lnTo>
                  <a:cubicBezTo>
                    <a:pt x="2248101" y="0"/>
                    <a:pt x="2268624" y="20523"/>
                    <a:pt x="2268624" y="45838"/>
                  </a:cubicBezTo>
                  <a:lnTo>
                    <a:pt x="2268624" y="766962"/>
                  </a:lnTo>
                  <a:cubicBezTo>
                    <a:pt x="2268624" y="792277"/>
                    <a:pt x="2248101" y="812800"/>
                    <a:pt x="2222785" y="812800"/>
                  </a:cubicBezTo>
                  <a:lnTo>
                    <a:pt x="45838" y="812800"/>
                  </a:lnTo>
                  <a:cubicBezTo>
                    <a:pt x="20523" y="812800"/>
                    <a:pt x="0" y="792277"/>
                    <a:pt x="0" y="766962"/>
                  </a:cubicBezTo>
                  <a:lnTo>
                    <a:pt x="0" y="45838"/>
                  </a:lnTo>
                  <a:cubicBezTo>
                    <a:pt x="0" y="20523"/>
                    <a:pt x="20523" y="0"/>
                    <a:pt x="45838" y="0"/>
                  </a:cubicBezTo>
                  <a:close/>
                </a:path>
              </a:pathLst>
            </a:custGeom>
            <a:solidFill>
              <a:srgbClr val="EE6C4D"/>
            </a:solidFill>
            <a:ln w="9525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3344" y="80437"/>
              <a:ext cx="2238301" cy="86042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599"/>
                </a:lnSpc>
              </a:pPr>
              <a:r>
                <a:rPr lang="en-US" sz="2999" spc="17" dirty="0">
                  <a:solidFill>
                    <a:srgbClr val="000000"/>
                  </a:solidFill>
                  <a:latin typeface="Broadway"/>
                </a:rPr>
                <a:t>Example sentence</a:t>
              </a:r>
            </a:p>
            <a:p>
              <a:pPr algn="ctr">
                <a:lnSpc>
                  <a:spcPts val="3599"/>
                </a:lnSpc>
              </a:pPr>
              <a:endParaRPr lang="en-US" sz="2999" spc="17" dirty="0">
                <a:solidFill>
                  <a:srgbClr val="000000"/>
                </a:solidFill>
                <a:latin typeface="Broadway"/>
              </a:endParaRPr>
            </a:p>
            <a:p>
              <a:pPr algn="ctr">
                <a:lnSpc>
                  <a:spcPts val="3599"/>
                </a:lnSpc>
              </a:pPr>
              <a:r>
                <a:rPr lang="en-US" sz="2999" spc="18" dirty="0">
                  <a:solidFill>
                    <a:srgbClr val="000000"/>
                  </a:solidFill>
                  <a:latin typeface="Century Gothic Paneuropean"/>
                </a:rPr>
                <a:t>Hitler's regime replicates the dystopia of Orwell's </a:t>
              </a:r>
              <a:r>
                <a:rPr lang="en-US" sz="2999" spc="18" dirty="0">
                  <a:solidFill>
                    <a:srgbClr val="000000"/>
                  </a:solidFill>
                  <a:latin typeface="Century Gothic Paneuropean Italics"/>
                </a:rPr>
                <a:t>1984.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18879" y="6686550"/>
            <a:ext cx="8787855" cy="3361020"/>
            <a:chOff x="-45873" y="0"/>
            <a:chExt cx="2314497" cy="88520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268624" cy="812800"/>
            </a:xfrm>
            <a:custGeom>
              <a:avLst/>
              <a:gdLst/>
              <a:ahLst/>
              <a:cxnLst/>
              <a:rect l="l" t="t" r="r" b="b"/>
              <a:pathLst>
                <a:path w="2268624" h="812800">
                  <a:moveTo>
                    <a:pt x="45838" y="0"/>
                  </a:moveTo>
                  <a:lnTo>
                    <a:pt x="2222785" y="0"/>
                  </a:lnTo>
                  <a:cubicBezTo>
                    <a:pt x="2248101" y="0"/>
                    <a:pt x="2268624" y="20523"/>
                    <a:pt x="2268624" y="45838"/>
                  </a:cubicBezTo>
                  <a:lnTo>
                    <a:pt x="2268624" y="766962"/>
                  </a:lnTo>
                  <a:cubicBezTo>
                    <a:pt x="2268624" y="792277"/>
                    <a:pt x="2248101" y="812800"/>
                    <a:pt x="2222785" y="812800"/>
                  </a:cubicBezTo>
                  <a:lnTo>
                    <a:pt x="45838" y="812800"/>
                  </a:lnTo>
                  <a:cubicBezTo>
                    <a:pt x="20523" y="812800"/>
                    <a:pt x="0" y="792277"/>
                    <a:pt x="0" y="766962"/>
                  </a:cubicBezTo>
                  <a:lnTo>
                    <a:pt x="0" y="45838"/>
                  </a:lnTo>
                  <a:cubicBezTo>
                    <a:pt x="0" y="20523"/>
                    <a:pt x="20523" y="0"/>
                    <a:pt x="45838" y="0"/>
                  </a:cubicBezTo>
                  <a:close/>
                </a:path>
              </a:pathLst>
            </a:custGeom>
            <a:solidFill>
              <a:srgbClr val="EE6C4D"/>
            </a:solidFill>
            <a:ln w="9525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-45873" y="24782"/>
              <a:ext cx="2238301" cy="86042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599"/>
                </a:lnSpc>
              </a:pPr>
              <a:r>
                <a:rPr lang="en-US" sz="2999" spc="17" dirty="0">
                  <a:solidFill>
                    <a:srgbClr val="000000"/>
                  </a:solidFill>
                  <a:latin typeface="Broadway"/>
                </a:rPr>
                <a:t>Synonym</a:t>
              </a:r>
            </a:p>
            <a:p>
              <a:pPr algn="ctr">
                <a:lnSpc>
                  <a:spcPts val="3599"/>
                </a:lnSpc>
              </a:pPr>
              <a:r>
                <a:rPr lang="en-US" sz="2999" spc="17" dirty="0">
                  <a:solidFill>
                    <a:srgbClr val="000000"/>
                  </a:solidFill>
                  <a:latin typeface="Century Gothic Paneuropean"/>
                </a:rPr>
                <a:t>Hell. Apocalypse. </a:t>
              </a:r>
            </a:p>
            <a:p>
              <a:pPr algn="ctr">
                <a:lnSpc>
                  <a:spcPts val="3599"/>
                </a:lnSpc>
              </a:pPr>
              <a:r>
                <a:rPr lang="en-US" sz="2999" spc="17" dirty="0">
                  <a:solidFill>
                    <a:srgbClr val="000000"/>
                  </a:solidFill>
                  <a:latin typeface="Century Gothic Paneuropean"/>
                </a:rPr>
                <a:t>Nightmare.</a:t>
              </a:r>
            </a:p>
            <a:p>
              <a:pPr algn="ctr">
                <a:lnSpc>
                  <a:spcPts val="3599"/>
                </a:lnSpc>
              </a:pPr>
              <a:r>
                <a:rPr lang="en-US" sz="2999" spc="17" dirty="0">
                  <a:solidFill>
                    <a:srgbClr val="000000"/>
                  </a:solidFill>
                  <a:latin typeface="Broadway"/>
                </a:rPr>
                <a:t>Antonym </a:t>
              </a:r>
            </a:p>
            <a:p>
              <a:pPr algn="ctr">
                <a:lnSpc>
                  <a:spcPts val="3599"/>
                </a:lnSpc>
              </a:pPr>
              <a:r>
                <a:rPr lang="en-US" sz="2999" spc="18" dirty="0">
                  <a:solidFill>
                    <a:srgbClr val="000000"/>
                  </a:solidFill>
                  <a:latin typeface="Century Gothic Paneuropean"/>
                </a:rPr>
                <a:t>Utopia.  Heaven.  Paradise.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172406" y="3548802"/>
            <a:ext cx="8613680" cy="3391509"/>
            <a:chOff x="11892" y="-30743"/>
            <a:chExt cx="2268624" cy="893237"/>
          </a:xfrm>
        </p:grpSpPr>
        <p:sp>
          <p:nvSpPr>
            <p:cNvPr id="18" name="Freeform 18"/>
            <p:cNvSpPr/>
            <p:nvPr/>
          </p:nvSpPr>
          <p:spPr>
            <a:xfrm>
              <a:off x="11892" y="-30743"/>
              <a:ext cx="2268624" cy="812800"/>
            </a:xfrm>
            <a:custGeom>
              <a:avLst/>
              <a:gdLst/>
              <a:ahLst/>
              <a:cxnLst/>
              <a:rect l="l" t="t" r="r" b="b"/>
              <a:pathLst>
                <a:path w="2268624" h="812800">
                  <a:moveTo>
                    <a:pt x="45838" y="0"/>
                  </a:moveTo>
                  <a:lnTo>
                    <a:pt x="2222785" y="0"/>
                  </a:lnTo>
                  <a:cubicBezTo>
                    <a:pt x="2248101" y="0"/>
                    <a:pt x="2268624" y="20523"/>
                    <a:pt x="2268624" y="45838"/>
                  </a:cubicBezTo>
                  <a:lnTo>
                    <a:pt x="2268624" y="766962"/>
                  </a:lnTo>
                  <a:cubicBezTo>
                    <a:pt x="2268624" y="792277"/>
                    <a:pt x="2248101" y="812800"/>
                    <a:pt x="2222785" y="812800"/>
                  </a:cubicBezTo>
                  <a:lnTo>
                    <a:pt x="45838" y="812800"/>
                  </a:lnTo>
                  <a:cubicBezTo>
                    <a:pt x="20523" y="812800"/>
                    <a:pt x="0" y="792277"/>
                    <a:pt x="0" y="766962"/>
                  </a:cubicBezTo>
                  <a:lnTo>
                    <a:pt x="0" y="45838"/>
                  </a:lnTo>
                  <a:cubicBezTo>
                    <a:pt x="0" y="20523"/>
                    <a:pt x="20523" y="0"/>
                    <a:pt x="45838" y="0"/>
                  </a:cubicBezTo>
                  <a:close/>
                </a:path>
              </a:pathLst>
            </a:custGeom>
            <a:solidFill>
              <a:srgbClr val="EE6C4D"/>
            </a:solidFill>
            <a:ln w="9525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64964" y="2069"/>
              <a:ext cx="1953320" cy="86042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599"/>
                </a:lnSpc>
              </a:pPr>
              <a:r>
                <a:rPr lang="en-US" sz="2999" spc="17" dirty="0">
                  <a:solidFill>
                    <a:srgbClr val="000000"/>
                  </a:solidFill>
                  <a:latin typeface="Broadway"/>
                </a:rPr>
                <a:t>Word roots</a:t>
              </a:r>
            </a:p>
            <a:p>
              <a:pPr algn="ctr">
                <a:lnSpc>
                  <a:spcPts val="3599"/>
                </a:lnSpc>
              </a:pPr>
              <a:endParaRPr lang="en-US" sz="2999" spc="17" dirty="0">
                <a:solidFill>
                  <a:srgbClr val="000000"/>
                </a:solidFill>
                <a:latin typeface="Broadway"/>
              </a:endParaRPr>
            </a:p>
            <a:p>
              <a:pPr algn="ctr">
                <a:lnSpc>
                  <a:spcPts val="3599"/>
                </a:lnSpc>
              </a:pPr>
              <a:r>
                <a:rPr lang="en-US" sz="2999" spc="17" dirty="0">
                  <a:solidFill>
                    <a:srgbClr val="000000"/>
                  </a:solidFill>
                  <a:latin typeface="Century Gothic Paneuropean"/>
                </a:rPr>
                <a:t>Greek.  </a:t>
              </a:r>
            </a:p>
            <a:p>
              <a:pPr algn="ctr">
                <a:lnSpc>
                  <a:spcPts val="3599"/>
                </a:lnSpc>
              </a:pPr>
              <a:r>
                <a:rPr lang="en-US" sz="2999" spc="17" dirty="0" err="1">
                  <a:solidFill>
                    <a:srgbClr val="000000"/>
                  </a:solidFill>
                  <a:latin typeface="Century Gothic Paneuropean Bold"/>
                </a:rPr>
                <a:t>dys</a:t>
              </a:r>
              <a:r>
                <a:rPr lang="en-US" sz="2999" spc="17" dirty="0">
                  <a:solidFill>
                    <a:srgbClr val="000000"/>
                  </a:solidFill>
                  <a:latin typeface="Century Gothic Paneuropean"/>
                </a:rPr>
                <a:t> prefix means bad or abnormal.</a:t>
              </a:r>
            </a:p>
            <a:p>
              <a:pPr algn="ctr">
                <a:lnSpc>
                  <a:spcPts val="3599"/>
                </a:lnSpc>
              </a:pPr>
              <a:r>
                <a:rPr lang="en-US" sz="2999" spc="17" dirty="0" err="1">
                  <a:solidFill>
                    <a:srgbClr val="000000"/>
                  </a:solidFill>
                  <a:latin typeface="Century Gothic Paneuropean Bold"/>
                </a:rPr>
                <a:t>topas</a:t>
              </a:r>
              <a:r>
                <a:rPr lang="en-US" sz="2999" spc="17" dirty="0">
                  <a:solidFill>
                    <a:srgbClr val="000000"/>
                  </a:solidFill>
                  <a:latin typeface="Century Gothic Paneuropean Bold"/>
                </a:rPr>
                <a:t> </a:t>
              </a:r>
              <a:r>
                <a:rPr lang="en-US" sz="2999" spc="17" dirty="0">
                  <a:solidFill>
                    <a:srgbClr val="000000"/>
                  </a:solidFill>
                  <a:latin typeface="Century Gothic Paneuropean"/>
                </a:rPr>
                <a:t>means place.</a:t>
              </a:r>
            </a:p>
            <a:p>
              <a:pPr algn="ctr">
                <a:lnSpc>
                  <a:spcPts val="3599"/>
                </a:lnSpc>
              </a:pPr>
              <a:endParaRPr lang="en-US" sz="2999" spc="17" dirty="0">
                <a:solidFill>
                  <a:srgbClr val="000000"/>
                </a:solidFill>
                <a:latin typeface="Century Gothic Paneuropean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045688" y="4897544"/>
            <a:ext cx="4122092" cy="3483915"/>
            <a:chOff x="0" y="-205972"/>
            <a:chExt cx="1085654" cy="91757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85654" cy="530414"/>
            </a:xfrm>
            <a:custGeom>
              <a:avLst/>
              <a:gdLst/>
              <a:ahLst/>
              <a:cxnLst/>
              <a:rect l="l" t="t" r="r" b="b"/>
              <a:pathLst>
                <a:path w="1085654" h="530414">
                  <a:moveTo>
                    <a:pt x="95786" y="0"/>
                  </a:moveTo>
                  <a:lnTo>
                    <a:pt x="989868" y="0"/>
                  </a:lnTo>
                  <a:cubicBezTo>
                    <a:pt x="1015272" y="0"/>
                    <a:pt x="1039635" y="10092"/>
                    <a:pt x="1057599" y="28055"/>
                  </a:cubicBezTo>
                  <a:cubicBezTo>
                    <a:pt x="1075562" y="46018"/>
                    <a:pt x="1085654" y="70382"/>
                    <a:pt x="1085654" y="95786"/>
                  </a:cubicBezTo>
                  <a:lnTo>
                    <a:pt x="1085654" y="434628"/>
                  </a:lnTo>
                  <a:cubicBezTo>
                    <a:pt x="1085654" y="460032"/>
                    <a:pt x="1075562" y="484395"/>
                    <a:pt x="1057599" y="502359"/>
                  </a:cubicBezTo>
                  <a:cubicBezTo>
                    <a:pt x="1039635" y="520322"/>
                    <a:pt x="1015272" y="530414"/>
                    <a:pt x="989868" y="530414"/>
                  </a:cubicBezTo>
                  <a:lnTo>
                    <a:pt x="95786" y="530414"/>
                  </a:lnTo>
                  <a:cubicBezTo>
                    <a:pt x="70382" y="530414"/>
                    <a:pt x="46018" y="520322"/>
                    <a:pt x="28055" y="502359"/>
                  </a:cubicBezTo>
                  <a:cubicBezTo>
                    <a:pt x="10092" y="484395"/>
                    <a:pt x="0" y="460032"/>
                    <a:pt x="0" y="434628"/>
                  </a:cubicBezTo>
                  <a:lnTo>
                    <a:pt x="0" y="95786"/>
                  </a:lnTo>
                  <a:cubicBezTo>
                    <a:pt x="0" y="70382"/>
                    <a:pt x="10092" y="46018"/>
                    <a:pt x="28055" y="28055"/>
                  </a:cubicBezTo>
                  <a:cubicBezTo>
                    <a:pt x="46018" y="10092"/>
                    <a:pt x="70382" y="0"/>
                    <a:pt x="95786" y="0"/>
                  </a:cubicBezTo>
                  <a:close/>
                </a:path>
              </a:pathLst>
            </a:custGeom>
            <a:solidFill>
              <a:srgbClr val="EE6C4D"/>
            </a:solidFill>
            <a:ln w="219075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5849" y="-205972"/>
              <a:ext cx="933956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20"/>
                </a:lnSpc>
              </a:pPr>
              <a:r>
                <a:rPr lang="en-US" sz="5600" spc="33" dirty="0">
                  <a:solidFill>
                    <a:srgbClr val="000000"/>
                  </a:solidFill>
                  <a:latin typeface="Broadway"/>
                </a:rPr>
                <a:t>Dystopia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8447" y="588759"/>
            <a:ext cx="16821969" cy="1856838"/>
            <a:chOff x="0" y="0"/>
            <a:chExt cx="4430477" cy="4890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0477" cy="489044"/>
            </a:xfrm>
            <a:custGeom>
              <a:avLst/>
              <a:gdLst/>
              <a:ahLst/>
              <a:cxnLst/>
              <a:rect l="l" t="t" r="r" b="b"/>
              <a:pathLst>
                <a:path w="4430477" h="489044">
                  <a:moveTo>
                    <a:pt x="23472" y="0"/>
                  </a:moveTo>
                  <a:lnTo>
                    <a:pt x="4407006" y="0"/>
                  </a:lnTo>
                  <a:cubicBezTo>
                    <a:pt x="4419969" y="0"/>
                    <a:pt x="4430477" y="10509"/>
                    <a:pt x="4430477" y="23472"/>
                  </a:cubicBezTo>
                  <a:lnTo>
                    <a:pt x="4430477" y="465572"/>
                  </a:lnTo>
                  <a:cubicBezTo>
                    <a:pt x="4430477" y="478535"/>
                    <a:pt x="4419969" y="489044"/>
                    <a:pt x="4407006" y="489044"/>
                  </a:cubicBezTo>
                  <a:lnTo>
                    <a:pt x="23472" y="489044"/>
                  </a:lnTo>
                  <a:cubicBezTo>
                    <a:pt x="10509" y="489044"/>
                    <a:pt x="0" y="478535"/>
                    <a:pt x="0" y="465572"/>
                  </a:cubicBezTo>
                  <a:lnTo>
                    <a:pt x="0" y="23472"/>
                  </a:lnTo>
                  <a:cubicBezTo>
                    <a:pt x="0" y="10509"/>
                    <a:pt x="10509" y="0"/>
                    <a:pt x="23472" y="0"/>
                  </a:cubicBezTo>
                  <a:close/>
                </a:path>
              </a:pathLst>
            </a:custGeom>
            <a:solidFill>
              <a:srgbClr val="F5755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70196" y="3340925"/>
            <a:ext cx="3440522" cy="6709881"/>
            <a:chOff x="0" y="0"/>
            <a:chExt cx="906146" cy="17672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06146" cy="1767211"/>
            </a:xfrm>
            <a:custGeom>
              <a:avLst/>
              <a:gdLst/>
              <a:ahLst/>
              <a:cxnLst/>
              <a:rect l="l" t="t" r="r" b="b"/>
              <a:pathLst>
                <a:path w="906146" h="1767211">
                  <a:moveTo>
                    <a:pt x="114761" y="0"/>
                  </a:moveTo>
                  <a:lnTo>
                    <a:pt x="791385" y="0"/>
                  </a:lnTo>
                  <a:cubicBezTo>
                    <a:pt x="854765" y="0"/>
                    <a:pt x="906146" y="51380"/>
                    <a:pt x="906146" y="114761"/>
                  </a:cubicBezTo>
                  <a:lnTo>
                    <a:pt x="906146" y="1652450"/>
                  </a:lnTo>
                  <a:cubicBezTo>
                    <a:pt x="906146" y="1682887"/>
                    <a:pt x="894055" y="1712077"/>
                    <a:pt x="872533" y="1733599"/>
                  </a:cubicBezTo>
                  <a:cubicBezTo>
                    <a:pt x="851011" y="1755120"/>
                    <a:pt x="821821" y="1767211"/>
                    <a:pt x="791385" y="1767211"/>
                  </a:cubicBezTo>
                  <a:lnTo>
                    <a:pt x="114761" y="1767211"/>
                  </a:lnTo>
                  <a:cubicBezTo>
                    <a:pt x="51380" y="1767211"/>
                    <a:pt x="0" y="1715831"/>
                    <a:pt x="0" y="1652450"/>
                  </a:cubicBezTo>
                  <a:lnTo>
                    <a:pt x="0" y="114761"/>
                  </a:lnTo>
                  <a:cubicBezTo>
                    <a:pt x="0" y="51380"/>
                    <a:pt x="51380" y="0"/>
                    <a:pt x="114761" y="0"/>
                  </a:cubicBezTo>
                  <a:close/>
                </a:path>
              </a:pathLst>
            </a:custGeom>
            <a:solidFill>
              <a:srgbClr val="F9F9F9"/>
            </a:solidFill>
            <a:ln w="38100">
              <a:solidFill>
                <a:srgbClr val="F57550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3992366" y="3340925"/>
            <a:ext cx="4944444" cy="6393294"/>
          </a:xfrm>
          <a:custGeom>
            <a:avLst/>
            <a:gdLst/>
            <a:ahLst/>
            <a:cxnLst/>
            <a:rect l="l" t="t" r="r" b="b"/>
            <a:pathLst>
              <a:path w="4944444" h="6393294">
                <a:moveTo>
                  <a:pt x="0" y="0"/>
                </a:moveTo>
                <a:lnTo>
                  <a:pt x="4944444" y="0"/>
                </a:lnTo>
                <a:lnTo>
                  <a:pt x="4944444" y="6393294"/>
                </a:lnTo>
                <a:lnTo>
                  <a:pt x="0" y="63932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2660" r="-4141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9117785" y="3340925"/>
            <a:ext cx="7979050" cy="3269760"/>
          </a:xfrm>
          <a:custGeom>
            <a:avLst/>
            <a:gdLst/>
            <a:ahLst/>
            <a:cxnLst/>
            <a:rect l="l" t="t" r="r" b="b"/>
            <a:pathLst>
              <a:path w="7979050" h="3269760">
                <a:moveTo>
                  <a:pt x="0" y="0"/>
                </a:moveTo>
                <a:lnTo>
                  <a:pt x="7979050" y="0"/>
                </a:lnTo>
                <a:lnTo>
                  <a:pt x="7979050" y="3269760"/>
                </a:lnTo>
                <a:lnTo>
                  <a:pt x="0" y="32697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5940" b="-3664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9144000" y="6713220"/>
            <a:ext cx="7952835" cy="3013636"/>
          </a:xfrm>
          <a:custGeom>
            <a:avLst/>
            <a:gdLst/>
            <a:ahLst/>
            <a:cxnLst/>
            <a:rect l="l" t="t" r="r" b="b"/>
            <a:pathLst>
              <a:path w="7952835" h="3013636">
                <a:moveTo>
                  <a:pt x="0" y="0"/>
                </a:moveTo>
                <a:lnTo>
                  <a:pt x="7952835" y="0"/>
                </a:lnTo>
                <a:lnTo>
                  <a:pt x="7952835" y="3013636"/>
                </a:lnTo>
                <a:lnTo>
                  <a:pt x="0" y="30136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40959" b="-3519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1359562" y="1097909"/>
            <a:ext cx="15899738" cy="1047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37"/>
              </a:lnSpc>
              <a:spcBef>
                <a:spcPct val="0"/>
              </a:spcBef>
            </a:pPr>
            <a:r>
              <a:rPr lang="en-US" sz="6114" spc="-243">
                <a:solidFill>
                  <a:srgbClr val="141E2B"/>
                </a:solidFill>
                <a:latin typeface="Broadway"/>
              </a:rPr>
              <a:t>Dystopia and Utopia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482450" y="9736381"/>
            <a:ext cx="1553700" cy="3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spc="10">
                <a:solidFill>
                  <a:srgbClr val="141E2B"/>
                </a:solidFill>
                <a:latin typeface="Open Sans Bold"/>
              </a:rPr>
              <a:t>© We Teach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77160" y="3657512"/>
            <a:ext cx="3026594" cy="6076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7"/>
              </a:lnSpc>
            </a:pPr>
            <a:r>
              <a:rPr lang="en-US" sz="3647" spc="21">
                <a:solidFill>
                  <a:srgbClr val="141E2B"/>
                </a:solidFill>
                <a:latin typeface="Century Gothic Paneuropean Bold"/>
              </a:rPr>
              <a:t>Vocabulary check:</a:t>
            </a:r>
          </a:p>
          <a:p>
            <a:pPr algn="ctr">
              <a:lnSpc>
                <a:spcPts val="4377"/>
              </a:lnSpc>
            </a:pPr>
            <a:endParaRPr lang="en-US" sz="3647" spc="21">
              <a:solidFill>
                <a:srgbClr val="141E2B"/>
              </a:solidFill>
              <a:latin typeface="Century Gothic Paneuropean Bold"/>
            </a:endParaRPr>
          </a:p>
          <a:p>
            <a:pPr algn="ctr">
              <a:lnSpc>
                <a:spcPts val="4377"/>
              </a:lnSpc>
              <a:spcBef>
                <a:spcPct val="0"/>
              </a:spcBef>
            </a:pPr>
            <a:r>
              <a:rPr lang="en-US" sz="3647" spc="21">
                <a:solidFill>
                  <a:srgbClr val="141E2B"/>
                </a:solidFill>
                <a:latin typeface="Century Gothic Paneuropean"/>
              </a:rPr>
              <a:t>Utopia (n): An imagined place where everything is good and it is considered to be perfect.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12502" y="2445597"/>
            <a:ext cx="16993858" cy="600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800" spc="24" dirty="0">
                <a:solidFill>
                  <a:srgbClr val="141E2B"/>
                </a:solidFill>
                <a:latin typeface="Century Gothic Paneuropean Bold"/>
              </a:rPr>
              <a:t>Look at the following images. Which would be your utopia and why?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8447" y="588759"/>
            <a:ext cx="16821969" cy="1856838"/>
            <a:chOff x="0" y="0"/>
            <a:chExt cx="4430477" cy="4890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0477" cy="489044"/>
            </a:xfrm>
            <a:custGeom>
              <a:avLst/>
              <a:gdLst/>
              <a:ahLst/>
              <a:cxnLst/>
              <a:rect l="l" t="t" r="r" b="b"/>
              <a:pathLst>
                <a:path w="4430477" h="489044">
                  <a:moveTo>
                    <a:pt x="23472" y="0"/>
                  </a:moveTo>
                  <a:lnTo>
                    <a:pt x="4407006" y="0"/>
                  </a:lnTo>
                  <a:cubicBezTo>
                    <a:pt x="4419969" y="0"/>
                    <a:pt x="4430477" y="10509"/>
                    <a:pt x="4430477" y="23472"/>
                  </a:cubicBezTo>
                  <a:lnTo>
                    <a:pt x="4430477" y="465572"/>
                  </a:lnTo>
                  <a:cubicBezTo>
                    <a:pt x="4430477" y="478535"/>
                    <a:pt x="4419969" y="489044"/>
                    <a:pt x="4407006" y="489044"/>
                  </a:cubicBezTo>
                  <a:lnTo>
                    <a:pt x="23472" y="489044"/>
                  </a:lnTo>
                  <a:cubicBezTo>
                    <a:pt x="10509" y="489044"/>
                    <a:pt x="0" y="478535"/>
                    <a:pt x="0" y="465572"/>
                  </a:cubicBezTo>
                  <a:lnTo>
                    <a:pt x="0" y="23472"/>
                  </a:lnTo>
                  <a:cubicBezTo>
                    <a:pt x="0" y="10509"/>
                    <a:pt x="10509" y="0"/>
                    <a:pt x="23472" y="0"/>
                  </a:cubicBezTo>
                  <a:close/>
                </a:path>
              </a:pathLst>
            </a:custGeom>
            <a:solidFill>
              <a:srgbClr val="F5755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359562" y="1097909"/>
            <a:ext cx="15899738" cy="1047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37"/>
              </a:lnSpc>
              <a:spcBef>
                <a:spcPct val="0"/>
              </a:spcBef>
            </a:pPr>
            <a:r>
              <a:rPr lang="en-US" sz="6114" spc="-243">
                <a:solidFill>
                  <a:srgbClr val="141E2B"/>
                </a:solidFill>
                <a:latin typeface="Broadway"/>
              </a:rPr>
              <a:t>Frayer model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474042" y="3599284"/>
            <a:ext cx="8613681" cy="3851648"/>
            <a:chOff x="-220808" y="-89644"/>
            <a:chExt cx="2268624" cy="1014426"/>
          </a:xfrm>
        </p:grpSpPr>
        <p:sp>
          <p:nvSpPr>
            <p:cNvPr id="7" name="Freeform 7"/>
            <p:cNvSpPr/>
            <p:nvPr/>
          </p:nvSpPr>
          <p:spPr>
            <a:xfrm>
              <a:off x="-220808" y="-89644"/>
              <a:ext cx="2268624" cy="812800"/>
            </a:xfrm>
            <a:custGeom>
              <a:avLst/>
              <a:gdLst/>
              <a:ahLst/>
              <a:cxnLst/>
              <a:rect l="l" t="t" r="r" b="b"/>
              <a:pathLst>
                <a:path w="2268624" h="812800">
                  <a:moveTo>
                    <a:pt x="45838" y="0"/>
                  </a:moveTo>
                  <a:lnTo>
                    <a:pt x="2222785" y="0"/>
                  </a:lnTo>
                  <a:cubicBezTo>
                    <a:pt x="2248101" y="0"/>
                    <a:pt x="2268624" y="20523"/>
                    <a:pt x="2268624" y="45838"/>
                  </a:cubicBezTo>
                  <a:lnTo>
                    <a:pt x="2268624" y="766962"/>
                  </a:lnTo>
                  <a:cubicBezTo>
                    <a:pt x="2268624" y="792277"/>
                    <a:pt x="2248101" y="812800"/>
                    <a:pt x="2222785" y="812800"/>
                  </a:cubicBezTo>
                  <a:lnTo>
                    <a:pt x="45838" y="812800"/>
                  </a:lnTo>
                  <a:cubicBezTo>
                    <a:pt x="20523" y="812800"/>
                    <a:pt x="0" y="792277"/>
                    <a:pt x="0" y="766962"/>
                  </a:cubicBezTo>
                  <a:lnTo>
                    <a:pt x="0" y="45838"/>
                  </a:lnTo>
                  <a:cubicBezTo>
                    <a:pt x="0" y="20523"/>
                    <a:pt x="20523" y="0"/>
                    <a:pt x="45838" y="0"/>
                  </a:cubicBezTo>
                  <a:close/>
                </a:path>
              </a:pathLst>
            </a:custGeom>
            <a:solidFill>
              <a:srgbClr val="EE6C4D"/>
            </a:solidFill>
            <a:ln w="95250">
              <a:solidFill>
                <a:srgbClr val="000000"/>
              </a:solidFill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121375" y="64357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599"/>
                </a:lnSpc>
              </a:pPr>
              <a:r>
                <a:rPr lang="en-US" sz="2999" spc="18" dirty="0">
                  <a:solidFill>
                    <a:srgbClr val="000000"/>
                  </a:solidFill>
                  <a:latin typeface="Broadway"/>
                </a:rPr>
                <a:t>Definition 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5827336" y="9509749"/>
            <a:ext cx="1553700" cy="3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spc="10">
                <a:solidFill>
                  <a:srgbClr val="141E2B"/>
                </a:solidFill>
                <a:latin typeface="Open Sans Bold"/>
              </a:rPr>
              <a:t>© We Teach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59562" y="2657806"/>
            <a:ext cx="16073336" cy="5938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 spc="24" dirty="0">
                <a:solidFill>
                  <a:srgbClr val="141E2B"/>
                </a:solidFill>
                <a:latin typeface="Century Gothic Paneuropean Bold"/>
              </a:rPr>
              <a:t>Complete the vocabulary task based on the word dystopia.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9125744" y="6686550"/>
            <a:ext cx="8613681" cy="3341831"/>
            <a:chOff x="-97704" y="0"/>
            <a:chExt cx="2268624" cy="880153"/>
          </a:xfrm>
        </p:grpSpPr>
        <p:sp>
          <p:nvSpPr>
            <p:cNvPr id="12" name="Freeform 12"/>
            <p:cNvSpPr/>
            <p:nvPr/>
          </p:nvSpPr>
          <p:spPr>
            <a:xfrm>
              <a:off x="-97704" y="0"/>
              <a:ext cx="2268624" cy="812800"/>
            </a:xfrm>
            <a:custGeom>
              <a:avLst/>
              <a:gdLst/>
              <a:ahLst/>
              <a:cxnLst/>
              <a:rect l="l" t="t" r="r" b="b"/>
              <a:pathLst>
                <a:path w="2268624" h="812800">
                  <a:moveTo>
                    <a:pt x="45838" y="0"/>
                  </a:moveTo>
                  <a:lnTo>
                    <a:pt x="2222785" y="0"/>
                  </a:lnTo>
                  <a:cubicBezTo>
                    <a:pt x="2248101" y="0"/>
                    <a:pt x="2268624" y="20523"/>
                    <a:pt x="2268624" y="45838"/>
                  </a:cubicBezTo>
                  <a:lnTo>
                    <a:pt x="2268624" y="766962"/>
                  </a:lnTo>
                  <a:cubicBezTo>
                    <a:pt x="2268624" y="792277"/>
                    <a:pt x="2248101" y="812800"/>
                    <a:pt x="2222785" y="812800"/>
                  </a:cubicBezTo>
                  <a:lnTo>
                    <a:pt x="45838" y="812800"/>
                  </a:lnTo>
                  <a:cubicBezTo>
                    <a:pt x="20523" y="812800"/>
                    <a:pt x="0" y="792277"/>
                    <a:pt x="0" y="766962"/>
                  </a:cubicBezTo>
                  <a:lnTo>
                    <a:pt x="0" y="45838"/>
                  </a:lnTo>
                  <a:cubicBezTo>
                    <a:pt x="0" y="20523"/>
                    <a:pt x="20523" y="0"/>
                    <a:pt x="45838" y="0"/>
                  </a:cubicBezTo>
                  <a:close/>
                </a:path>
              </a:pathLst>
            </a:custGeom>
            <a:solidFill>
              <a:srgbClr val="EE6C4D"/>
            </a:solidFill>
            <a:ln w="9525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85621" y="19728"/>
              <a:ext cx="1658846" cy="86042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599"/>
                </a:lnSpc>
              </a:pPr>
              <a:r>
                <a:rPr lang="en-US" sz="2999" spc="18" dirty="0">
                  <a:solidFill>
                    <a:srgbClr val="000000"/>
                  </a:solidFill>
                  <a:latin typeface="Broadway"/>
                </a:rPr>
                <a:t>Example sentence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62353" y="6686550"/>
            <a:ext cx="8744381" cy="3296265"/>
            <a:chOff x="-34423" y="0"/>
            <a:chExt cx="2303047" cy="86815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268624" cy="812800"/>
            </a:xfrm>
            <a:custGeom>
              <a:avLst/>
              <a:gdLst/>
              <a:ahLst/>
              <a:cxnLst/>
              <a:rect l="l" t="t" r="r" b="b"/>
              <a:pathLst>
                <a:path w="2268624" h="812800">
                  <a:moveTo>
                    <a:pt x="45838" y="0"/>
                  </a:moveTo>
                  <a:lnTo>
                    <a:pt x="2222785" y="0"/>
                  </a:lnTo>
                  <a:cubicBezTo>
                    <a:pt x="2248101" y="0"/>
                    <a:pt x="2268624" y="20523"/>
                    <a:pt x="2268624" y="45838"/>
                  </a:cubicBezTo>
                  <a:lnTo>
                    <a:pt x="2268624" y="766962"/>
                  </a:lnTo>
                  <a:cubicBezTo>
                    <a:pt x="2268624" y="792277"/>
                    <a:pt x="2248101" y="812800"/>
                    <a:pt x="2222785" y="812800"/>
                  </a:cubicBezTo>
                  <a:lnTo>
                    <a:pt x="45838" y="812800"/>
                  </a:lnTo>
                  <a:cubicBezTo>
                    <a:pt x="20523" y="812800"/>
                    <a:pt x="0" y="792277"/>
                    <a:pt x="0" y="766962"/>
                  </a:cubicBezTo>
                  <a:lnTo>
                    <a:pt x="0" y="45838"/>
                  </a:lnTo>
                  <a:cubicBezTo>
                    <a:pt x="0" y="20523"/>
                    <a:pt x="20523" y="0"/>
                    <a:pt x="45838" y="0"/>
                  </a:cubicBezTo>
                  <a:close/>
                </a:path>
              </a:pathLst>
            </a:custGeom>
            <a:solidFill>
              <a:srgbClr val="EE6C4D"/>
            </a:solidFill>
            <a:ln w="9525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-34423" y="7727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599"/>
                </a:lnSpc>
              </a:pPr>
              <a:r>
                <a:rPr lang="en-US" sz="2999" spc="17" dirty="0">
                  <a:solidFill>
                    <a:srgbClr val="000000"/>
                  </a:solidFill>
                  <a:latin typeface="Broadway"/>
                </a:rPr>
                <a:t>Synonym</a:t>
              </a:r>
            </a:p>
            <a:p>
              <a:pPr algn="ctr">
                <a:lnSpc>
                  <a:spcPts val="3599"/>
                </a:lnSpc>
              </a:pPr>
              <a:endParaRPr lang="en-US" sz="2999" spc="17" dirty="0">
                <a:solidFill>
                  <a:srgbClr val="000000"/>
                </a:solidFill>
                <a:latin typeface="Broadway"/>
              </a:endParaRPr>
            </a:p>
            <a:p>
              <a:pPr algn="ctr">
                <a:lnSpc>
                  <a:spcPts val="3599"/>
                </a:lnSpc>
              </a:pPr>
              <a:endParaRPr lang="en-US" sz="2999" spc="17" dirty="0">
                <a:solidFill>
                  <a:srgbClr val="000000"/>
                </a:solidFill>
                <a:latin typeface="Broadway"/>
              </a:endParaRPr>
            </a:p>
            <a:p>
              <a:pPr algn="ctr">
                <a:lnSpc>
                  <a:spcPts val="3599"/>
                </a:lnSpc>
              </a:pPr>
              <a:r>
                <a:rPr lang="en-US" sz="2999" spc="18" dirty="0">
                  <a:solidFill>
                    <a:srgbClr val="000000"/>
                  </a:solidFill>
                  <a:latin typeface="Broadway"/>
                </a:rPr>
                <a:t>Antonym 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087723" y="3628731"/>
            <a:ext cx="8613681" cy="3925688"/>
            <a:chOff x="-287538" y="-102725"/>
            <a:chExt cx="2268624" cy="1033926"/>
          </a:xfrm>
        </p:grpSpPr>
        <p:sp>
          <p:nvSpPr>
            <p:cNvPr id="18" name="Freeform 18"/>
            <p:cNvSpPr/>
            <p:nvPr/>
          </p:nvSpPr>
          <p:spPr>
            <a:xfrm>
              <a:off x="-287538" y="-102725"/>
              <a:ext cx="2268624" cy="812800"/>
            </a:xfrm>
            <a:custGeom>
              <a:avLst/>
              <a:gdLst/>
              <a:ahLst/>
              <a:cxnLst/>
              <a:rect l="l" t="t" r="r" b="b"/>
              <a:pathLst>
                <a:path w="2268624" h="812800">
                  <a:moveTo>
                    <a:pt x="45838" y="0"/>
                  </a:moveTo>
                  <a:lnTo>
                    <a:pt x="2222785" y="0"/>
                  </a:lnTo>
                  <a:cubicBezTo>
                    <a:pt x="2248101" y="0"/>
                    <a:pt x="2268624" y="20523"/>
                    <a:pt x="2268624" y="45838"/>
                  </a:cubicBezTo>
                  <a:lnTo>
                    <a:pt x="2268624" y="766962"/>
                  </a:lnTo>
                  <a:cubicBezTo>
                    <a:pt x="2268624" y="792277"/>
                    <a:pt x="2248101" y="812800"/>
                    <a:pt x="2222785" y="812800"/>
                  </a:cubicBezTo>
                  <a:lnTo>
                    <a:pt x="45838" y="812800"/>
                  </a:lnTo>
                  <a:cubicBezTo>
                    <a:pt x="20523" y="812800"/>
                    <a:pt x="0" y="792277"/>
                    <a:pt x="0" y="766962"/>
                  </a:cubicBezTo>
                  <a:lnTo>
                    <a:pt x="0" y="45838"/>
                  </a:lnTo>
                  <a:cubicBezTo>
                    <a:pt x="0" y="20523"/>
                    <a:pt x="20523" y="0"/>
                    <a:pt x="45838" y="0"/>
                  </a:cubicBezTo>
                  <a:close/>
                </a:path>
              </a:pathLst>
            </a:custGeom>
            <a:solidFill>
              <a:srgbClr val="EE6C4D"/>
            </a:solidFill>
            <a:ln w="9525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-61329" y="70776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599"/>
                </a:lnSpc>
              </a:pPr>
              <a:r>
                <a:rPr lang="en-US" sz="2999" spc="18" dirty="0">
                  <a:solidFill>
                    <a:srgbClr val="000000"/>
                  </a:solidFill>
                  <a:latin typeface="Broadway"/>
                </a:rPr>
                <a:t>Word roots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082954" y="4903300"/>
            <a:ext cx="4122092" cy="3483915"/>
            <a:chOff x="0" y="-204456"/>
            <a:chExt cx="1085654" cy="91757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85654" cy="530414"/>
            </a:xfrm>
            <a:custGeom>
              <a:avLst/>
              <a:gdLst/>
              <a:ahLst/>
              <a:cxnLst/>
              <a:rect l="l" t="t" r="r" b="b"/>
              <a:pathLst>
                <a:path w="1085654" h="530414">
                  <a:moveTo>
                    <a:pt x="95786" y="0"/>
                  </a:moveTo>
                  <a:lnTo>
                    <a:pt x="989868" y="0"/>
                  </a:lnTo>
                  <a:cubicBezTo>
                    <a:pt x="1015272" y="0"/>
                    <a:pt x="1039635" y="10092"/>
                    <a:pt x="1057599" y="28055"/>
                  </a:cubicBezTo>
                  <a:cubicBezTo>
                    <a:pt x="1075562" y="46018"/>
                    <a:pt x="1085654" y="70382"/>
                    <a:pt x="1085654" y="95786"/>
                  </a:cubicBezTo>
                  <a:lnTo>
                    <a:pt x="1085654" y="434628"/>
                  </a:lnTo>
                  <a:cubicBezTo>
                    <a:pt x="1085654" y="460032"/>
                    <a:pt x="1075562" y="484395"/>
                    <a:pt x="1057599" y="502359"/>
                  </a:cubicBezTo>
                  <a:cubicBezTo>
                    <a:pt x="1039635" y="520322"/>
                    <a:pt x="1015272" y="530414"/>
                    <a:pt x="989868" y="530414"/>
                  </a:cubicBezTo>
                  <a:lnTo>
                    <a:pt x="95786" y="530414"/>
                  </a:lnTo>
                  <a:cubicBezTo>
                    <a:pt x="70382" y="530414"/>
                    <a:pt x="46018" y="520322"/>
                    <a:pt x="28055" y="502359"/>
                  </a:cubicBezTo>
                  <a:cubicBezTo>
                    <a:pt x="10092" y="484395"/>
                    <a:pt x="0" y="460032"/>
                    <a:pt x="0" y="434628"/>
                  </a:cubicBezTo>
                  <a:lnTo>
                    <a:pt x="0" y="95786"/>
                  </a:lnTo>
                  <a:cubicBezTo>
                    <a:pt x="0" y="70382"/>
                    <a:pt x="10092" y="46018"/>
                    <a:pt x="28055" y="28055"/>
                  </a:cubicBezTo>
                  <a:cubicBezTo>
                    <a:pt x="46018" y="10092"/>
                    <a:pt x="70382" y="0"/>
                    <a:pt x="95786" y="0"/>
                  </a:cubicBezTo>
                  <a:close/>
                </a:path>
              </a:pathLst>
            </a:custGeom>
            <a:solidFill>
              <a:srgbClr val="EE6C4D"/>
            </a:solidFill>
            <a:ln w="219075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87152" y="-204456"/>
              <a:ext cx="812800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20"/>
                </a:lnSpc>
              </a:pPr>
              <a:r>
                <a:rPr lang="en-US" sz="5600" spc="33" dirty="0">
                  <a:solidFill>
                    <a:srgbClr val="000000"/>
                  </a:solidFill>
                  <a:latin typeface="Broadway"/>
                </a:rPr>
                <a:t>Utopia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8447" y="588759"/>
            <a:ext cx="16821969" cy="1856838"/>
            <a:chOff x="0" y="0"/>
            <a:chExt cx="4430477" cy="4890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0477" cy="489044"/>
            </a:xfrm>
            <a:custGeom>
              <a:avLst/>
              <a:gdLst/>
              <a:ahLst/>
              <a:cxnLst/>
              <a:rect l="l" t="t" r="r" b="b"/>
              <a:pathLst>
                <a:path w="4430477" h="489044">
                  <a:moveTo>
                    <a:pt x="23472" y="0"/>
                  </a:moveTo>
                  <a:lnTo>
                    <a:pt x="4407006" y="0"/>
                  </a:lnTo>
                  <a:cubicBezTo>
                    <a:pt x="4419969" y="0"/>
                    <a:pt x="4430477" y="10509"/>
                    <a:pt x="4430477" y="23472"/>
                  </a:cubicBezTo>
                  <a:lnTo>
                    <a:pt x="4430477" y="465572"/>
                  </a:lnTo>
                  <a:cubicBezTo>
                    <a:pt x="4430477" y="478535"/>
                    <a:pt x="4419969" y="489044"/>
                    <a:pt x="4407006" y="489044"/>
                  </a:cubicBezTo>
                  <a:lnTo>
                    <a:pt x="23472" y="489044"/>
                  </a:lnTo>
                  <a:cubicBezTo>
                    <a:pt x="10509" y="489044"/>
                    <a:pt x="0" y="478535"/>
                    <a:pt x="0" y="465572"/>
                  </a:cubicBezTo>
                  <a:lnTo>
                    <a:pt x="0" y="23472"/>
                  </a:lnTo>
                  <a:cubicBezTo>
                    <a:pt x="0" y="10509"/>
                    <a:pt x="10509" y="0"/>
                    <a:pt x="23472" y="0"/>
                  </a:cubicBezTo>
                  <a:close/>
                </a:path>
              </a:pathLst>
            </a:custGeom>
            <a:solidFill>
              <a:srgbClr val="F5755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359562" y="1097909"/>
            <a:ext cx="15899738" cy="1047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37"/>
              </a:lnSpc>
              <a:spcBef>
                <a:spcPct val="0"/>
              </a:spcBef>
            </a:pPr>
            <a:r>
              <a:rPr lang="en-US" sz="6114" spc="-243">
                <a:solidFill>
                  <a:srgbClr val="141E2B"/>
                </a:solidFill>
                <a:latin typeface="Broadway"/>
              </a:rPr>
              <a:t>Frayer model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493053" y="3600450"/>
            <a:ext cx="8613681" cy="3557858"/>
            <a:chOff x="0" y="0"/>
            <a:chExt cx="2268624" cy="93704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68624" cy="812800"/>
            </a:xfrm>
            <a:custGeom>
              <a:avLst/>
              <a:gdLst/>
              <a:ahLst/>
              <a:cxnLst/>
              <a:rect l="l" t="t" r="r" b="b"/>
              <a:pathLst>
                <a:path w="2268624" h="812800">
                  <a:moveTo>
                    <a:pt x="45838" y="0"/>
                  </a:moveTo>
                  <a:lnTo>
                    <a:pt x="2222785" y="0"/>
                  </a:lnTo>
                  <a:cubicBezTo>
                    <a:pt x="2248101" y="0"/>
                    <a:pt x="2268624" y="20523"/>
                    <a:pt x="2268624" y="45838"/>
                  </a:cubicBezTo>
                  <a:lnTo>
                    <a:pt x="2268624" y="766962"/>
                  </a:lnTo>
                  <a:cubicBezTo>
                    <a:pt x="2268624" y="792277"/>
                    <a:pt x="2248101" y="812800"/>
                    <a:pt x="2222785" y="812800"/>
                  </a:cubicBezTo>
                  <a:lnTo>
                    <a:pt x="45838" y="812800"/>
                  </a:lnTo>
                  <a:cubicBezTo>
                    <a:pt x="20523" y="812800"/>
                    <a:pt x="0" y="792277"/>
                    <a:pt x="0" y="766962"/>
                  </a:cubicBezTo>
                  <a:lnTo>
                    <a:pt x="0" y="45838"/>
                  </a:lnTo>
                  <a:cubicBezTo>
                    <a:pt x="0" y="20523"/>
                    <a:pt x="20523" y="0"/>
                    <a:pt x="45838" y="0"/>
                  </a:cubicBezTo>
                  <a:close/>
                </a:path>
              </a:pathLst>
            </a:custGeom>
            <a:solidFill>
              <a:srgbClr val="EE6C4D"/>
            </a:solidFill>
            <a:ln w="9525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6225" y="76624"/>
              <a:ext cx="2097817" cy="86042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599"/>
                </a:lnSpc>
              </a:pPr>
              <a:r>
                <a:rPr lang="en-US" sz="2999" spc="17" dirty="0">
                  <a:solidFill>
                    <a:srgbClr val="000000"/>
                  </a:solidFill>
                  <a:latin typeface="Broadway"/>
                </a:rPr>
                <a:t>Definition</a:t>
              </a:r>
            </a:p>
            <a:p>
              <a:pPr algn="ctr">
                <a:lnSpc>
                  <a:spcPts val="3599"/>
                </a:lnSpc>
              </a:pPr>
              <a:endParaRPr lang="en-US" sz="2999" spc="17" dirty="0">
                <a:solidFill>
                  <a:srgbClr val="000000"/>
                </a:solidFill>
                <a:latin typeface="Broadway"/>
              </a:endParaRPr>
            </a:p>
            <a:p>
              <a:pPr algn="ctr">
                <a:lnSpc>
                  <a:spcPts val="3599"/>
                </a:lnSpc>
              </a:pPr>
              <a:r>
                <a:rPr lang="en-US" sz="2999" spc="18" dirty="0">
                  <a:solidFill>
                    <a:srgbClr val="000000"/>
                  </a:solidFill>
                  <a:latin typeface="Century Gothic Paneuropean"/>
                </a:rPr>
                <a:t>An imagined perfect place.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5827336" y="9509749"/>
            <a:ext cx="1553700" cy="3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spc="10">
                <a:solidFill>
                  <a:srgbClr val="141E2B"/>
                </a:solidFill>
                <a:latin typeface="Open Sans Bold"/>
              </a:rPr>
              <a:t>© We Teach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21611" y="2662120"/>
            <a:ext cx="15537689" cy="5938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 spc="24" dirty="0">
                <a:solidFill>
                  <a:srgbClr val="141E2B"/>
                </a:solidFill>
                <a:latin typeface="Century Gothic Paneuropean Bold"/>
              </a:rPr>
              <a:t>Complete the vocabulary task based on the word dystopia.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9144000" y="6733187"/>
            <a:ext cx="8733275" cy="3553814"/>
            <a:chOff x="9815" y="12283"/>
            <a:chExt cx="2300122" cy="935984"/>
          </a:xfrm>
        </p:grpSpPr>
        <p:sp>
          <p:nvSpPr>
            <p:cNvPr id="12" name="Freeform 12"/>
            <p:cNvSpPr/>
            <p:nvPr/>
          </p:nvSpPr>
          <p:spPr>
            <a:xfrm>
              <a:off x="9815" y="12283"/>
              <a:ext cx="2268624" cy="812800"/>
            </a:xfrm>
            <a:custGeom>
              <a:avLst/>
              <a:gdLst/>
              <a:ahLst/>
              <a:cxnLst/>
              <a:rect l="l" t="t" r="r" b="b"/>
              <a:pathLst>
                <a:path w="2268624" h="812800">
                  <a:moveTo>
                    <a:pt x="45838" y="0"/>
                  </a:moveTo>
                  <a:lnTo>
                    <a:pt x="2222785" y="0"/>
                  </a:lnTo>
                  <a:cubicBezTo>
                    <a:pt x="2248101" y="0"/>
                    <a:pt x="2268624" y="20523"/>
                    <a:pt x="2268624" y="45838"/>
                  </a:cubicBezTo>
                  <a:lnTo>
                    <a:pt x="2268624" y="766962"/>
                  </a:lnTo>
                  <a:cubicBezTo>
                    <a:pt x="2268624" y="792277"/>
                    <a:pt x="2248101" y="812800"/>
                    <a:pt x="2222785" y="812800"/>
                  </a:cubicBezTo>
                  <a:lnTo>
                    <a:pt x="45838" y="812800"/>
                  </a:lnTo>
                  <a:cubicBezTo>
                    <a:pt x="20523" y="812800"/>
                    <a:pt x="0" y="792277"/>
                    <a:pt x="0" y="766962"/>
                  </a:cubicBezTo>
                  <a:lnTo>
                    <a:pt x="0" y="45838"/>
                  </a:lnTo>
                  <a:cubicBezTo>
                    <a:pt x="0" y="20523"/>
                    <a:pt x="20523" y="0"/>
                    <a:pt x="45838" y="0"/>
                  </a:cubicBezTo>
                  <a:close/>
                </a:path>
              </a:pathLst>
            </a:custGeom>
            <a:solidFill>
              <a:srgbClr val="EE6C4D"/>
            </a:solidFill>
            <a:ln w="9525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54071" y="87842"/>
              <a:ext cx="2055866" cy="86042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599"/>
                </a:lnSpc>
              </a:pPr>
              <a:r>
                <a:rPr lang="en-US" sz="2999" spc="17" dirty="0">
                  <a:solidFill>
                    <a:srgbClr val="000000"/>
                  </a:solidFill>
                  <a:latin typeface="Broadway"/>
                </a:rPr>
                <a:t>Example sentence</a:t>
              </a:r>
            </a:p>
            <a:p>
              <a:pPr algn="ctr">
                <a:lnSpc>
                  <a:spcPts val="3599"/>
                </a:lnSpc>
              </a:pPr>
              <a:endParaRPr lang="en-US" sz="2999" spc="17" dirty="0">
                <a:solidFill>
                  <a:srgbClr val="000000"/>
                </a:solidFill>
                <a:latin typeface="Broadway"/>
              </a:endParaRPr>
            </a:p>
            <a:p>
              <a:pPr algn="ctr">
                <a:lnSpc>
                  <a:spcPts val="3599"/>
                </a:lnSpc>
              </a:pPr>
              <a:r>
                <a:rPr lang="en-US" sz="2999" spc="18" dirty="0">
                  <a:solidFill>
                    <a:srgbClr val="000000"/>
                  </a:solidFill>
                  <a:latin typeface="Century Gothic Paneuropean"/>
                </a:rPr>
                <a:t>A trip to Disneyland would be my version of utopia.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93053" y="6735480"/>
            <a:ext cx="8613681" cy="3266926"/>
            <a:chOff x="0" y="0"/>
            <a:chExt cx="2268624" cy="86042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268624" cy="812800"/>
            </a:xfrm>
            <a:custGeom>
              <a:avLst/>
              <a:gdLst/>
              <a:ahLst/>
              <a:cxnLst/>
              <a:rect l="l" t="t" r="r" b="b"/>
              <a:pathLst>
                <a:path w="2268624" h="812800">
                  <a:moveTo>
                    <a:pt x="45838" y="0"/>
                  </a:moveTo>
                  <a:lnTo>
                    <a:pt x="2222785" y="0"/>
                  </a:lnTo>
                  <a:cubicBezTo>
                    <a:pt x="2248101" y="0"/>
                    <a:pt x="2268624" y="20523"/>
                    <a:pt x="2268624" y="45838"/>
                  </a:cubicBezTo>
                  <a:lnTo>
                    <a:pt x="2268624" y="766962"/>
                  </a:lnTo>
                  <a:cubicBezTo>
                    <a:pt x="2268624" y="792277"/>
                    <a:pt x="2248101" y="812800"/>
                    <a:pt x="2222785" y="812800"/>
                  </a:cubicBezTo>
                  <a:lnTo>
                    <a:pt x="45838" y="812800"/>
                  </a:lnTo>
                  <a:cubicBezTo>
                    <a:pt x="20523" y="812800"/>
                    <a:pt x="0" y="792277"/>
                    <a:pt x="0" y="766962"/>
                  </a:cubicBezTo>
                  <a:lnTo>
                    <a:pt x="0" y="45838"/>
                  </a:lnTo>
                  <a:cubicBezTo>
                    <a:pt x="0" y="20523"/>
                    <a:pt x="20523" y="0"/>
                    <a:pt x="45838" y="0"/>
                  </a:cubicBezTo>
                  <a:close/>
                </a:path>
              </a:pathLst>
            </a:custGeom>
            <a:solidFill>
              <a:srgbClr val="EE6C4D"/>
            </a:solidFill>
            <a:ln w="9525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0"/>
              <a:ext cx="2114042" cy="86042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599"/>
                </a:lnSpc>
              </a:pPr>
              <a:r>
                <a:rPr lang="en-US" sz="2999" spc="17" dirty="0">
                  <a:solidFill>
                    <a:srgbClr val="000000"/>
                  </a:solidFill>
                  <a:latin typeface="Broadway"/>
                </a:rPr>
                <a:t>Synonym</a:t>
              </a:r>
            </a:p>
            <a:p>
              <a:pPr algn="ctr">
                <a:lnSpc>
                  <a:spcPts val="3599"/>
                </a:lnSpc>
              </a:pPr>
              <a:r>
                <a:rPr lang="en-US" sz="2999" spc="17" dirty="0">
                  <a:solidFill>
                    <a:srgbClr val="000000"/>
                  </a:solidFill>
                  <a:latin typeface="Century Gothic Paneuropean"/>
                </a:rPr>
                <a:t>Heaven. Nirvana. Paradise.  </a:t>
              </a:r>
            </a:p>
            <a:p>
              <a:pPr algn="ctr">
                <a:lnSpc>
                  <a:spcPts val="3599"/>
                </a:lnSpc>
              </a:pPr>
              <a:r>
                <a:rPr lang="en-US" sz="2999" spc="17" dirty="0">
                  <a:solidFill>
                    <a:srgbClr val="000000"/>
                  </a:solidFill>
                  <a:latin typeface="Broadway"/>
                </a:rPr>
                <a:t>Antonym </a:t>
              </a:r>
            </a:p>
            <a:p>
              <a:pPr algn="ctr">
                <a:lnSpc>
                  <a:spcPts val="3599"/>
                </a:lnSpc>
              </a:pPr>
              <a:r>
                <a:rPr lang="en-US" sz="2999" spc="17" dirty="0">
                  <a:solidFill>
                    <a:srgbClr val="000000"/>
                  </a:solidFill>
                  <a:latin typeface="Century Gothic Paneuropean"/>
                </a:rPr>
                <a:t>Dystopia.  Apocalypse. </a:t>
              </a:r>
            </a:p>
            <a:p>
              <a:pPr algn="ctr">
                <a:lnSpc>
                  <a:spcPts val="3599"/>
                </a:lnSpc>
              </a:pPr>
              <a:r>
                <a:rPr lang="en-US" sz="2999" spc="17" dirty="0">
                  <a:solidFill>
                    <a:srgbClr val="000000"/>
                  </a:solidFill>
                  <a:latin typeface="Century Gothic Paneuropean"/>
                </a:rPr>
                <a:t>Nightmare.</a:t>
              </a:r>
            </a:p>
            <a:p>
              <a:pPr algn="ctr">
                <a:lnSpc>
                  <a:spcPts val="3599"/>
                </a:lnSpc>
              </a:pPr>
              <a:endParaRPr lang="en-US" sz="2999" spc="17" dirty="0">
                <a:solidFill>
                  <a:srgbClr val="000000"/>
                </a:solidFill>
                <a:latin typeface="Century Gothic Paneuropean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168336" y="3521599"/>
            <a:ext cx="8970401" cy="3266926"/>
            <a:chOff x="-32919" y="8174"/>
            <a:chExt cx="2362575" cy="860425"/>
          </a:xfrm>
        </p:grpSpPr>
        <p:sp>
          <p:nvSpPr>
            <p:cNvPr id="18" name="Freeform 18"/>
            <p:cNvSpPr/>
            <p:nvPr/>
          </p:nvSpPr>
          <p:spPr>
            <a:xfrm>
              <a:off x="-32919" y="31986"/>
              <a:ext cx="2268624" cy="812800"/>
            </a:xfrm>
            <a:custGeom>
              <a:avLst/>
              <a:gdLst/>
              <a:ahLst/>
              <a:cxnLst/>
              <a:rect l="l" t="t" r="r" b="b"/>
              <a:pathLst>
                <a:path w="2268624" h="812800">
                  <a:moveTo>
                    <a:pt x="45838" y="0"/>
                  </a:moveTo>
                  <a:lnTo>
                    <a:pt x="2222785" y="0"/>
                  </a:lnTo>
                  <a:cubicBezTo>
                    <a:pt x="2248101" y="0"/>
                    <a:pt x="2268624" y="20523"/>
                    <a:pt x="2268624" y="45838"/>
                  </a:cubicBezTo>
                  <a:lnTo>
                    <a:pt x="2268624" y="766962"/>
                  </a:lnTo>
                  <a:cubicBezTo>
                    <a:pt x="2268624" y="792277"/>
                    <a:pt x="2248101" y="812800"/>
                    <a:pt x="2222785" y="812800"/>
                  </a:cubicBezTo>
                  <a:lnTo>
                    <a:pt x="45838" y="812800"/>
                  </a:lnTo>
                  <a:cubicBezTo>
                    <a:pt x="20523" y="812800"/>
                    <a:pt x="0" y="792277"/>
                    <a:pt x="0" y="766962"/>
                  </a:cubicBezTo>
                  <a:lnTo>
                    <a:pt x="0" y="45838"/>
                  </a:lnTo>
                  <a:cubicBezTo>
                    <a:pt x="0" y="20523"/>
                    <a:pt x="20523" y="0"/>
                    <a:pt x="45838" y="0"/>
                  </a:cubicBezTo>
                  <a:close/>
                </a:path>
              </a:pathLst>
            </a:custGeom>
            <a:solidFill>
              <a:srgbClr val="EE6C4D"/>
            </a:solidFill>
            <a:ln w="9525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7627" y="8174"/>
              <a:ext cx="2272029" cy="86042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599"/>
                </a:lnSpc>
              </a:pPr>
              <a:r>
                <a:rPr lang="en-US" sz="2999" spc="17" dirty="0">
                  <a:solidFill>
                    <a:srgbClr val="000000"/>
                  </a:solidFill>
                  <a:latin typeface="Broadway"/>
                </a:rPr>
                <a:t>Word roots</a:t>
              </a:r>
            </a:p>
            <a:p>
              <a:pPr algn="ctr">
                <a:lnSpc>
                  <a:spcPts val="3599"/>
                </a:lnSpc>
              </a:pPr>
              <a:endParaRPr lang="en-US" sz="2999" spc="17" dirty="0">
                <a:solidFill>
                  <a:srgbClr val="000000"/>
                </a:solidFill>
                <a:latin typeface="Broadway"/>
              </a:endParaRPr>
            </a:p>
            <a:p>
              <a:pPr algn="ctr">
                <a:lnSpc>
                  <a:spcPts val="3599"/>
                </a:lnSpc>
              </a:pPr>
              <a:r>
                <a:rPr lang="en-US" sz="2999" spc="17" dirty="0">
                  <a:solidFill>
                    <a:srgbClr val="000000"/>
                  </a:solidFill>
                  <a:latin typeface="Century Gothic Paneuropean"/>
                </a:rPr>
                <a:t>Greek.  </a:t>
              </a:r>
            </a:p>
            <a:p>
              <a:pPr algn="ctr">
                <a:lnSpc>
                  <a:spcPts val="3599"/>
                </a:lnSpc>
              </a:pPr>
              <a:r>
                <a:rPr lang="en-US" sz="2999" spc="17" dirty="0" err="1">
                  <a:solidFill>
                    <a:srgbClr val="000000"/>
                  </a:solidFill>
                  <a:latin typeface="Century Gothic Paneuropean Bold"/>
                </a:rPr>
                <a:t>topas</a:t>
              </a:r>
              <a:r>
                <a:rPr lang="en-US" sz="2999" spc="17" dirty="0">
                  <a:solidFill>
                    <a:srgbClr val="000000"/>
                  </a:solidFill>
                  <a:latin typeface="Century Gothic Paneuropean Bold"/>
                </a:rPr>
                <a:t> </a:t>
              </a:r>
              <a:r>
                <a:rPr lang="en-US" sz="2999" spc="17" dirty="0">
                  <a:solidFill>
                    <a:srgbClr val="000000"/>
                  </a:solidFill>
                  <a:latin typeface="Century Gothic Paneuropean"/>
                </a:rPr>
                <a:t>means place.</a:t>
              </a:r>
            </a:p>
            <a:p>
              <a:pPr algn="ctr">
                <a:lnSpc>
                  <a:spcPts val="3599"/>
                </a:lnSpc>
              </a:pPr>
              <a:r>
                <a:rPr lang="en-US" sz="2999" spc="17" dirty="0">
                  <a:solidFill>
                    <a:srgbClr val="000000"/>
                  </a:solidFill>
                  <a:latin typeface="Century Gothic Paneuropean"/>
                </a:rPr>
                <a:t>In modern Latin, it links to</a:t>
              </a:r>
            </a:p>
            <a:p>
              <a:pPr algn="ctr">
                <a:lnSpc>
                  <a:spcPts val="3599"/>
                </a:lnSpc>
              </a:pPr>
              <a:r>
                <a:rPr lang="en-US" sz="2999" spc="18" dirty="0">
                  <a:solidFill>
                    <a:srgbClr val="000000"/>
                  </a:solidFill>
                  <a:latin typeface="Century Gothic Paneuropean"/>
                </a:rPr>
                <a:t>a perfect imagined place.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014073" y="4792321"/>
            <a:ext cx="3631102" cy="3483915"/>
            <a:chOff x="-46487" y="-233685"/>
            <a:chExt cx="956340" cy="917575"/>
          </a:xfrm>
        </p:grpSpPr>
        <p:sp>
          <p:nvSpPr>
            <p:cNvPr id="21" name="Freeform 21"/>
            <p:cNvSpPr/>
            <p:nvPr/>
          </p:nvSpPr>
          <p:spPr>
            <a:xfrm>
              <a:off x="-46487" y="-55446"/>
              <a:ext cx="940645" cy="530414"/>
            </a:xfrm>
            <a:custGeom>
              <a:avLst/>
              <a:gdLst/>
              <a:ahLst/>
              <a:cxnLst/>
              <a:rect l="l" t="t" r="r" b="b"/>
              <a:pathLst>
                <a:path w="940645" h="530414">
                  <a:moveTo>
                    <a:pt x="110552" y="0"/>
                  </a:moveTo>
                  <a:lnTo>
                    <a:pt x="830092" y="0"/>
                  </a:lnTo>
                  <a:cubicBezTo>
                    <a:pt x="891149" y="0"/>
                    <a:pt x="940645" y="49496"/>
                    <a:pt x="940645" y="110552"/>
                  </a:cubicBezTo>
                  <a:lnTo>
                    <a:pt x="940645" y="419861"/>
                  </a:lnTo>
                  <a:cubicBezTo>
                    <a:pt x="940645" y="449182"/>
                    <a:pt x="928997" y="477301"/>
                    <a:pt x="908265" y="498034"/>
                  </a:cubicBezTo>
                  <a:cubicBezTo>
                    <a:pt x="887532" y="518766"/>
                    <a:pt x="859413" y="530414"/>
                    <a:pt x="830092" y="530414"/>
                  </a:cubicBezTo>
                  <a:lnTo>
                    <a:pt x="110552" y="530414"/>
                  </a:lnTo>
                  <a:cubicBezTo>
                    <a:pt x="81232" y="530414"/>
                    <a:pt x="53113" y="518766"/>
                    <a:pt x="32380" y="498034"/>
                  </a:cubicBezTo>
                  <a:cubicBezTo>
                    <a:pt x="11647" y="477301"/>
                    <a:pt x="0" y="449182"/>
                    <a:pt x="0" y="419861"/>
                  </a:cubicBezTo>
                  <a:lnTo>
                    <a:pt x="0" y="110552"/>
                  </a:lnTo>
                  <a:cubicBezTo>
                    <a:pt x="0" y="81232"/>
                    <a:pt x="11647" y="53113"/>
                    <a:pt x="32380" y="32380"/>
                  </a:cubicBezTo>
                  <a:cubicBezTo>
                    <a:pt x="53113" y="11647"/>
                    <a:pt x="81232" y="0"/>
                    <a:pt x="110552" y="0"/>
                  </a:cubicBezTo>
                  <a:close/>
                </a:path>
              </a:pathLst>
            </a:custGeom>
            <a:solidFill>
              <a:srgbClr val="EE6C4D"/>
            </a:solidFill>
            <a:ln w="219075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97053" y="-233685"/>
              <a:ext cx="812800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720"/>
                </a:lnSpc>
              </a:pPr>
              <a:r>
                <a:rPr lang="en-US" sz="5600" spc="33" dirty="0">
                  <a:solidFill>
                    <a:srgbClr val="000000"/>
                  </a:solidFill>
                  <a:latin typeface="Broadway"/>
                </a:rPr>
                <a:t>Utopia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1020</Words>
  <Application>Microsoft Office PowerPoint</Application>
  <PresentationFormat>Custom</PresentationFormat>
  <Paragraphs>199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Broadway</vt:lpstr>
      <vt:lpstr>Open Sans Bold</vt:lpstr>
      <vt:lpstr>Century Gothic Paneuropean Bold</vt:lpstr>
      <vt:lpstr>Century Gothic Paneuropean</vt:lpstr>
      <vt:lpstr>Calibri</vt:lpstr>
      <vt:lpstr>Century Gothic Paneuropean Italics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Farm introduction - utopia</dc:title>
  <dc:creator>Patricia O'Boyle</dc:creator>
  <cp:lastModifiedBy>Kirsty Peacock</cp:lastModifiedBy>
  <cp:revision>3</cp:revision>
  <dcterms:created xsi:type="dcterms:W3CDTF">2006-08-16T00:00:00Z</dcterms:created>
  <dcterms:modified xsi:type="dcterms:W3CDTF">2023-08-14T18:14:54Z</dcterms:modified>
  <dc:identifier>DAFo4o4A42k</dc:identifier>
</cp:coreProperties>
</file>